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media/image1.jpeg" ContentType="image/jpeg"/>
  <Override PartName="/ppt/theme/theme2.xml" ContentType="application/vnd.openxmlformats-officedocument.theme+xml"/>
  <Override PartName="/ppt/notesSlides/notesSlide1.xml" ContentType="application/vnd.openxmlformats-officedocument.presentationml.notesSlide+xml"/>
  <Override PartName="/ppt/media/image2.jpeg" ContentType="image/jpeg"/>
  <Override PartName="/ppt/notesSlides/notesSlide2.xml" ContentType="application/vnd.openxmlformats-officedocument.presentationml.notesSlide+xml"/>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notesSlides/notesSlide3.xml" ContentType="application/vnd.openxmlformats-officedocument.presentationml.notesSlide+xml"/>
  <Override PartName="/ppt/media/image8.jpeg" ContentType="image/jpeg"/>
  <Override PartName="/ppt/notesSlides/notesSlide4.xml" ContentType="application/vnd.openxmlformats-officedocument.presentationml.notesSlide+xml"/>
  <Override PartName="/ppt/media/image9.jpeg" ContentType="image/jpeg"/>
  <Override PartName="/ppt/notesSlides/notesSlide5.xml" ContentType="application/vnd.openxmlformats-officedocument.presentationml.notesSlide+xml"/>
  <Override PartName="/ppt/media/image10.jpeg" ContentType="image/jpeg"/>
  <Override PartName="/ppt/notesSlides/notesSlide6.xml" ContentType="application/vnd.openxmlformats-officedocument.presentationml.notesSlide+xml"/>
  <Override PartName="/ppt/media/image11.jpeg" ContentType="image/jpeg"/>
  <Override PartName="/ppt/media/image12.jpeg" ContentType="image/jpeg"/>
  <Override PartName="/ppt/media/image13.jpeg" ContentType="image/jpeg"/>
  <Override PartName="/ppt/media/image14.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s>

</file>

<file path=ppt/media/image1.jpeg>
</file>

<file path=ppt/media/image1.png>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png>
</file>

<file path=ppt/media/image16.png>
</file>

<file path=ppt/media/image17.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Shape 280"/>
          <p:cNvSpPr/>
          <p:nvPr>
            <p:ph type="sldImg"/>
          </p:nvPr>
        </p:nvSpPr>
        <p:spPr>
          <a:xfrm>
            <a:off x="1143000" y="685800"/>
            <a:ext cx="4572000" cy="3429000"/>
          </a:xfrm>
          <a:prstGeom prst="rect">
            <a:avLst/>
          </a:prstGeom>
        </p:spPr>
        <p:txBody>
          <a:bodyPr/>
          <a:lstStyle/>
          <a:p>
            <a:pPr/>
          </a:p>
        </p:txBody>
      </p:sp>
      <p:sp>
        <p:nvSpPr>
          <p:cNvPr id="281" name="Shape 28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9" name="Shape 329"/>
          <p:cNvSpPr/>
          <p:nvPr>
            <p:ph type="sldImg"/>
          </p:nvPr>
        </p:nvSpPr>
        <p:spPr>
          <a:prstGeom prst="rect">
            <a:avLst/>
          </a:prstGeom>
        </p:spPr>
        <p:txBody>
          <a:bodyPr/>
          <a:lstStyle/>
          <a:p>
            <a:pPr/>
          </a:p>
        </p:txBody>
      </p:sp>
      <p:sp>
        <p:nvSpPr>
          <p:cNvPr id="330" name="Shape 330"/>
          <p:cNvSpPr/>
          <p:nvPr>
            <p:ph type="body" sz="quarter" idx="1"/>
          </p:nvPr>
        </p:nvSpPr>
        <p:spPr>
          <a:prstGeom prst="rect">
            <a:avLst/>
          </a:prstGeom>
        </p:spPr>
        <p:txBody>
          <a:bodyPr/>
          <a:lstStyle/>
          <a:p>
            <a:pPr defTabSz="584200">
              <a:lnSpc>
                <a:spcPct val="100000"/>
              </a:lnSpc>
              <a:defRPr>
                <a:latin typeface="Lucida Grande"/>
                <a:ea typeface="Lucida Grande"/>
                <a:cs typeface="Lucida Grande"/>
                <a:sym typeface="Lucida Grande"/>
              </a:defRPr>
            </a:pPr>
            <a:r>
              <a:t>1.-2. Was the author(s) trying to make a nice literary portrait, or were they concerned with historical matters?</a:t>
            </a:r>
          </a:p>
          <a:p>
            <a:pPr defTabSz="584200">
              <a:lnSpc>
                <a:spcPct val="100000"/>
              </a:lnSpc>
              <a:defRPr>
                <a:latin typeface="Lucida Grande"/>
                <a:ea typeface="Lucida Grande"/>
                <a:cs typeface="Lucida Grande"/>
                <a:sym typeface="Lucida Grande"/>
              </a:defRPr>
            </a:pPr>
            <a:r>
              <a:t>3. Modern equivalents are not the same as ancient terms</a:t>
            </a:r>
          </a:p>
          <a:p>
            <a:pPr defTabSz="584200">
              <a:lnSpc>
                <a:spcPct val="100000"/>
              </a:lnSpc>
              <a:defRPr>
                <a:latin typeface="Lucida Grande"/>
                <a:ea typeface="Lucida Grande"/>
                <a:cs typeface="Lucida Grande"/>
                <a:sym typeface="Lucida Grande"/>
              </a:defRPr>
            </a:pPr>
            <a:r>
              <a:t>4. Later editing and propagandistic matters.</a:t>
            </a:r>
          </a:p>
          <a:p>
            <a:pPr defTabSz="584200">
              <a:lnSpc>
                <a:spcPct val="100000"/>
              </a:lnSpc>
              <a:defRPr>
                <a:latin typeface="Lucida Grande"/>
                <a:ea typeface="Lucida Grande"/>
                <a:cs typeface="Lucida Grande"/>
                <a:sym typeface="Lucida Grande"/>
              </a:defRPr>
            </a:pPr>
            <a:r>
              <a:t>5. Only 1 clear reference to David outside the Bible (possible a second)</a:t>
            </a:r>
          </a:p>
          <a:p>
            <a:pPr defTabSz="584200">
              <a:lnSpc>
                <a:spcPct val="100000"/>
              </a:lnSpc>
              <a:defRPr>
                <a:latin typeface="Lucida Grande"/>
                <a:ea typeface="Lucida Grande"/>
                <a:cs typeface="Lucida Grande"/>
                <a:sym typeface="Lucida Grande"/>
              </a:defRPr>
            </a:pPr>
            <a:r>
              <a:t>None to Solomon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6" name="Shape 376"/>
          <p:cNvSpPr/>
          <p:nvPr>
            <p:ph type="sldImg"/>
          </p:nvPr>
        </p:nvSpPr>
        <p:spPr>
          <a:prstGeom prst="rect">
            <a:avLst/>
          </a:prstGeom>
        </p:spPr>
        <p:txBody>
          <a:bodyPr/>
          <a:lstStyle/>
          <a:p>
            <a:pPr/>
          </a:p>
        </p:txBody>
      </p:sp>
      <p:sp>
        <p:nvSpPr>
          <p:cNvPr id="377" name="Shape 377"/>
          <p:cNvSpPr/>
          <p:nvPr>
            <p:ph type="body" sz="quarter" idx="1"/>
          </p:nvPr>
        </p:nvSpPr>
        <p:spPr>
          <a:prstGeom prst="rect">
            <a:avLst/>
          </a:prstGeom>
        </p:spPr>
        <p:txBody>
          <a:bodyPr/>
          <a:lstStyle/>
          <a:p>
            <a:pPr>
              <a:defRPr sz="1500"/>
            </a:pPr>
            <a:r>
              <a:t>Ancient Socio-Political Structures</a:t>
            </a:r>
          </a:p>
          <a:p>
            <a:pPr>
              <a:defRPr sz="1500"/>
            </a:pPr>
            <a:r>
              <a:t>	Centralized states vs. Patrimonial or hierarchical/decentralized states</a:t>
            </a:r>
          </a:p>
          <a:p>
            <a:pPr>
              <a:defRPr sz="1500"/>
            </a:pPr>
            <a:r>
              <a:t>Ancient Economies</a:t>
            </a:r>
          </a:p>
          <a:p>
            <a:pPr>
              <a:defRPr sz="1500"/>
            </a:pPr>
            <a:r>
              <a:t>What was the ancient economy? </a:t>
            </a:r>
          </a:p>
          <a:p>
            <a:pPr>
              <a:defRPr sz="1500"/>
            </a:pPr>
            <a:r>
              <a:t>	Modernists: ancient E did not differ greatly from modern E</a:t>
            </a:r>
          </a:p>
          <a:p>
            <a:pPr>
              <a:defRPr sz="1500"/>
            </a:pPr>
            <a:r>
              <a:t>	Primitivsts: small-scale, agrarian, stagnant in comparison to modern capitalism</a:t>
            </a:r>
          </a:p>
          <a:p>
            <a:pPr>
              <a:defRPr sz="1500"/>
            </a:pPr>
            <a:r>
              <a:t>	Formalist: ancient E differ only in degree from modern capitalist Es</a:t>
            </a:r>
          </a:p>
          <a:p>
            <a:pPr>
              <a:defRPr sz="1500"/>
            </a:pPr>
            <a:r>
              <a:t>	Substantivist: non-capitalist Es are fundamentally different from modern capitalist Es</a:t>
            </a:r>
          </a:p>
          <a:p>
            <a:pPr>
              <a:defRPr sz="1500"/>
            </a:pPr>
            <a:r>
              <a:t>Redistributive, royal, local, tributary?</a:t>
            </a:r>
          </a:p>
          <a:p>
            <a:pPr>
              <a:defRPr sz="1500"/>
            </a:pPr>
            <a:r>
              <a:t>Schloen 2016:443 self-sufficient agrarian householding, local kin-based reciprocity, and governmental redistribution with some market exchange in certain contexts</a:t>
            </a:r>
          </a:p>
          <a:p>
            <a:pPr>
              <a:defRPr sz="1500"/>
            </a:pPr>
            <a:r>
              <a:t>Spatial Realities</a:t>
            </a:r>
          </a:p>
          <a:p>
            <a:pPr>
              <a:defRPr sz="1500"/>
            </a:pPr>
            <a:r>
              <a:t>a. Territoriality–“the social construction of spaces by political processes that act as platforms for the expression of power” (Flint 2005:6).</a:t>
            </a:r>
          </a:p>
          <a:p>
            <a:pPr>
              <a:defRPr sz="1500"/>
            </a:pPr>
            <a:r>
              <a:t>“War, whether interstate or guerrilla, is a political process that has as its purpose the control of territory to enable subsequent projections of power” </a:t>
            </a:r>
          </a:p>
          <a:p>
            <a:pPr>
              <a:defRPr sz="1500"/>
            </a:pPr>
          </a:p>
          <a:p>
            <a:pPr>
              <a:defRPr sz="1500"/>
            </a:pPr>
            <a:r>
              <a:t>b. Borders–the geographic features that demarcate the key political institution, the kingdom</a:t>
            </a:r>
          </a:p>
          <a:p>
            <a:pPr>
              <a:defRPr sz="1500"/>
            </a:pPr>
            <a:r>
              <a:t>*These two do not equal each other, yet many scholars conflate them. They were separate in antiquity as well (cf. specific use of words in Heb. Bible)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97" name="Shape 597"/>
          <p:cNvSpPr/>
          <p:nvPr>
            <p:ph type="sldImg"/>
          </p:nvPr>
        </p:nvSpPr>
        <p:spPr>
          <a:prstGeom prst="rect">
            <a:avLst/>
          </a:prstGeom>
        </p:spPr>
        <p:txBody>
          <a:bodyPr/>
          <a:lstStyle/>
          <a:p>
            <a:pPr/>
          </a:p>
        </p:txBody>
      </p:sp>
      <p:sp>
        <p:nvSpPr>
          <p:cNvPr id="598" name="Shape 598"/>
          <p:cNvSpPr/>
          <p:nvPr>
            <p:ph type="body" sz="quarter" idx="1"/>
          </p:nvPr>
        </p:nvSpPr>
        <p:spPr>
          <a:prstGeom prst="rect">
            <a:avLst/>
          </a:prstGeom>
        </p:spPr>
        <p:txBody>
          <a:bodyPr/>
          <a:lstStyle/>
          <a:p>
            <a:pPr marL="382919" marR="57799" indent="-325119" defTabSz="1295400">
              <a:lnSpc>
                <a:spcPct val="100000"/>
              </a:lnSpc>
              <a:spcBef>
                <a:spcPts val="600"/>
              </a:spcBef>
              <a:buClr>
                <a:srgbClr val="000000"/>
              </a:buClr>
              <a:buFont typeface="Times New Roman"/>
              <a:defRPr sz="3000">
                <a:latin typeface="Lucida Grande"/>
                <a:ea typeface="Lucida Grande"/>
                <a:cs typeface="Lucida Grande"/>
                <a:sym typeface="Lucida Grande"/>
              </a:defRPr>
            </a:pPr>
            <a:r>
              <a:rPr b="1" sz="1600">
                <a:uFill>
                  <a:solidFill>
                    <a:srgbClr val="000000"/>
                  </a:solidFill>
                </a:uFill>
                <a:latin typeface="Times New Roman"/>
                <a:ea typeface="Times New Roman"/>
                <a:cs typeface="Times New Roman"/>
                <a:sym typeface="Times New Roman"/>
              </a:rPr>
              <a:t>The City of David</a:t>
            </a:r>
            <a:r>
              <a:rPr sz="1600">
                <a:uFill>
                  <a:solidFill>
                    <a:srgbClr val="000000"/>
                  </a:solidFill>
                </a:uFill>
                <a:latin typeface="Times New Roman"/>
                <a:ea typeface="Times New Roman"/>
                <a:cs typeface="Times New Roman"/>
                <a:sym typeface="Times New Roman"/>
              </a:rPr>
              <a:t> </a:t>
            </a:r>
            <a:endParaRPr sz="1600">
              <a:uFill>
                <a:solidFill>
                  <a:srgbClr val="000000"/>
                </a:solidFill>
              </a:uFill>
              <a:latin typeface="Times New Roman"/>
              <a:ea typeface="Times New Roman"/>
              <a:cs typeface="Times New Roman"/>
              <a:sym typeface="Times New Roman"/>
            </a:endParaRPr>
          </a:p>
          <a:p>
            <a:pPr marL="269240" marR="57799"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earliest inhabitation of Jerusalem was on the Eastern Hill.  In many ways this seems illogical, and in fact, Byzantine pilgrims mistakenly located the oldest part of the city on the Western Hill.</a:t>
            </a:r>
          </a:p>
          <a:p>
            <a:pPr marL="269240" marR="57799"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Western Hill is superior to the Eastern Hill because it is larger, flatter, higher and easier to build upon.  </a:t>
            </a:r>
          </a:p>
          <a:p>
            <a:pPr marL="269240" marR="57799"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Eastern Hill was the site of the earliest settlement because of the Gihon Spring, the only water source in the area.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10" name="Shape 610"/>
          <p:cNvSpPr/>
          <p:nvPr>
            <p:ph type="sldImg"/>
          </p:nvPr>
        </p:nvSpPr>
        <p:spPr>
          <a:prstGeom prst="rect">
            <a:avLst/>
          </a:prstGeom>
        </p:spPr>
        <p:txBody>
          <a:bodyPr/>
          <a:lstStyle/>
          <a:p>
            <a:pPr/>
          </a:p>
        </p:txBody>
      </p:sp>
      <p:sp>
        <p:nvSpPr>
          <p:cNvPr id="611" name="Shape 611"/>
          <p:cNvSpPr/>
          <p:nvPr>
            <p:ph type="body" sz="quarter" idx="1"/>
          </p:nvPr>
        </p:nvSpPr>
        <p:spPr>
          <a:prstGeom prst="rect">
            <a:avLst/>
          </a:prstGeom>
        </p:spPr>
        <p:txBody>
          <a:bodyPr/>
          <a:lstStyle/>
          <a:p>
            <a:pPr marL="382919" marR="57799" indent="-325119" defTabSz="1295400">
              <a:lnSpc>
                <a:spcPct val="100000"/>
              </a:lnSpc>
              <a:spcBef>
                <a:spcPts val="600"/>
              </a:spcBef>
              <a:buClr>
                <a:srgbClr val="000000"/>
              </a:buClr>
              <a:buFont typeface="Times New Roman"/>
              <a:defRPr sz="3000">
                <a:latin typeface="Lucida Grande"/>
                <a:ea typeface="Lucida Grande"/>
                <a:cs typeface="Lucida Grande"/>
                <a:sym typeface="Lucida Grande"/>
              </a:defRPr>
            </a:pPr>
            <a:r>
              <a:rPr b="1" sz="1600">
                <a:uFill>
                  <a:solidFill>
                    <a:srgbClr val="000000"/>
                  </a:solidFill>
                </a:uFill>
                <a:latin typeface="Times New Roman"/>
                <a:ea typeface="Times New Roman"/>
                <a:cs typeface="Times New Roman"/>
                <a:sym typeface="Times New Roman"/>
              </a:rPr>
              <a:t>The City of David</a:t>
            </a:r>
            <a:r>
              <a:rPr sz="1600">
                <a:uFill>
                  <a:solidFill>
                    <a:srgbClr val="000000"/>
                  </a:solidFill>
                </a:uFill>
                <a:latin typeface="Times New Roman"/>
                <a:ea typeface="Times New Roman"/>
                <a:cs typeface="Times New Roman"/>
                <a:sym typeface="Times New Roman"/>
              </a:rPr>
              <a:t> </a:t>
            </a:r>
            <a:endParaRPr sz="1600">
              <a:uFill>
                <a:solidFill>
                  <a:srgbClr val="000000"/>
                </a:solidFill>
              </a:uFill>
              <a:latin typeface="Times New Roman"/>
              <a:ea typeface="Times New Roman"/>
              <a:cs typeface="Times New Roman"/>
              <a:sym typeface="Times New Roman"/>
            </a:endParaRPr>
          </a:p>
          <a:p>
            <a:pPr marL="269240" marR="57799"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earliest inhabitation of Jerusalem was on the Eastern Hill.  In many ways this seems illogical, and in fact, Byzantine pilgrims mistakenly located the oldest part of the city on the Western Hill.</a:t>
            </a:r>
          </a:p>
          <a:p>
            <a:pPr marL="269240" marR="57799"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Western Hill is superior to the Eastern Hill because it is larger, flatter, higher and easier to build upon.  </a:t>
            </a:r>
          </a:p>
          <a:p>
            <a:pPr marL="269240" marR="57799"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Eastern Hill was the site of the earliest settlement because of the Gihon Spring, the only water source in the area.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8" name="Shape 628"/>
          <p:cNvSpPr/>
          <p:nvPr>
            <p:ph type="sldImg"/>
          </p:nvPr>
        </p:nvSpPr>
        <p:spPr>
          <a:prstGeom prst="rect">
            <a:avLst/>
          </a:prstGeom>
        </p:spPr>
        <p:txBody>
          <a:bodyPr/>
          <a:lstStyle/>
          <a:p>
            <a:pPr/>
          </a:p>
        </p:txBody>
      </p:sp>
      <p:sp>
        <p:nvSpPr>
          <p:cNvPr id="629" name="Shape 629"/>
          <p:cNvSpPr/>
          <p:nvPr>
            <p:ph type="body" sz="quarter" idx="1"/>
          </p:nvPr>
        </p:nvSpPr>
        <p:spPr>
          <a:prstGeom prst="rect">
            <a:avLst/>
          </a:prstGeom>
        </p:spPr>
        <p:txBody>
          <a:bodyPr/>
          <a:lstStyle/>
          <a:p>
            <a:pPr marL="390344" marR="65224" indent="-325120" defTabSz="1295400">
              <a:lnSpc>
                <a:spcPct val="100000"/>
              </a:lnSpc>
              <a:spcBef>
                <a:spcPts val="600"/>
              </a:spcBef>
              <a:buClr>
                <a:srgbClr val="000000"/>
              </a:buClr>
              <a:buFont typeface="Times New Roman"/>
              <a:defRPr b="1" sz="1600">
                <a:uFill>
                  <a:solidFill>
                    <a:srgbClr val="000000"/>
                  </a:solidFill>
                </a:uFill>
                <a:latin typeface="Times New Roman"/>
                <a:ea typeface="Times New Roman"/>
                <a:cs typeface="Times New Roman"/>
                <a:sym typeface="Times New Roman"/>
              </a:defRPr>
            </a:pPr>
            <a:r>
              <a:t>Southern Wall: Hulda Gates</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gates on the southern wall of the Temple Mount were known as the Hulda Gates.  Two explanations are given for this name.  The gates may have been named after the prophetess Hulda (2 Kings 22), or the word hulda, which means “mole,” may reflect the underground nature of these passageways.</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western gate, known as the “Double Gate,” has two doorways.  The eastern gate, or“Triple Gate,” has 3 arches marking the entrance, although some scholars believe that this was a double gate in antiquity.  </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Both gates are blocked today.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41" name="Shape 641"/>
          <p:cNvSpPr/>
          <p:nvPr>
            <p:ph type="sldImg"/>
          </p:nvPr>
        </p:nvSpPr>
        <p:spPr>
          <a:prstGeom prst="rect">
            <a:avLst/>
          </a:prstGeom>
        </p:spPr>
        <p:txBody>
          <a:bodyPr/>
          <a:lstStyle/>
          <a:p>
            <a:pPr/>
          </a:p>
        </p:txBody>
      </p:sp>
      <p:sp>
        <p:nvSpPr>
          <p:cNvPr id="642" name="Shape 642"/>
          <p:cNvSpPr/>
          <p:nvPr>
            <p:ph type="body" sz="quarter" idx="1"/>
          </p:nvPr>
        </p:nvSpPr>
        <p:spPr>
          <a:prstGeom prst="rect">
            <a:avLst/>
          </a:prstGeom>
        </p:spPr>
        <p:txBody>
          <a:bodyPr/>
          <a:lstStyle/>
          <a:p>
            <a:pPr marL="390344" marR="65224" indent="-325120" defTabSz="1295400">
              <a:lnSpc>
                <a:spcPct val="100000"/>
              </a:lnSpc>
              <a:spcBef>
                <a:spcPts val="600"/>
              </a:spcBef>
              <a:buClr>
                <a:srgbClr val="000000"/>
              </a:buClr>
              <a:buFont typeface="Times New Roman"/>
              <a:defRPr b="1" sz="1600">
                <a:uFill>
                  <a:solidFill>
                    <a:srgbClr val="000000"/>
                  </a:solidFill>
                </a:uFill>
                <a:latin typeface="Times New Roman"/>
                <a:ea typeface="Times New Roman"/>
                <a:cs typeface="Times New Roman"/>
                <a:sym typeface="Times New Roman"/>
              </a:defRPr>
            </a:pPr>
            <a:r>
              <a:t>Excavations</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Excavations of the area south of the Temple Mount began in February 1968, immediately after the capture of the Old City by Israel. They continued until 1978.</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excavations were sponsored by the Israel Exploration Society and Hebrew University of Jerusalem.</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director was Benjamin Mazar, and his assistant was Meir Ben-Dov.</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excavation was opposed by Jewish rabbis and Muslim religious authorities.</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The Ministry of Labor provided 150 workers.</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Volunteers came for periods of one week at time.</a:t>
            </a:r>
          </a:p>
          <a:p>
            <a:pPr marL="274461" marR="65224" indent="-228600" defTabSz="1295400">
              <a:lnSpc>
                <a:spcPct val="100000"/>
              </a:lnSpc>
              <a:spcBef>
                <a:spcPts val="600"/>
              </a:spcBef>
              <a:buClr>
                <a:srgbClr val="000000"/>
              </a:buClr>
              <a:buSzPct val="100000"/>
              <a:buFont typeface="Times New Roman"/>
              <a:buAutoNum type="arabicPeriod" startAt="1"/>
              <a:defRPr sz="1600">
                <a:uFill>
                  <a:solidFill>
                    <a:srgbClr val="000000"/>
                  </a:solidFill>
                </a:uFill>
                <a:latin typeface="Times New Roman"/>
                <a:ea typeface="Times New Roman"/>
                <a:cs typeface="Times New Roman"/>
                <a:sym typeface="Times New Roman"/>
              </a:defRPr>
            </a:pPr>
            <a:r>
              <a:t>In total, 300,000 cubic meters (10.5 million cu ft.) of earth were moved.  </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amp; Subtitle">
    <p:spTree>
      <p:nvGrpSpPr>
        <p:cNvPr id="1" name=""/>
        <p:cNvGrpSpPr/>
        <p:nvPr/>
      </p:nvGrpSpPr>
      <p:grpSpPr>
        <a:xfrm>
          <a:off x="0" y="0"/>
          <a:ext cx="0" cy="0"/>
          <a:chOff x="0" y="0"/>
          <a:chExt cx="0" cy="0"/>
        </a:xfrm>
      </p:grpSpPr>
      <p:sp>
        <p:nvSpPr>
          <p:cNvPr id="15" name="Title Text"/>
          <p:cNvSpPr/>
          <p:nvPr>
            <p:ph type="title"/>
          </p:nvPr>
        </p:nvSpPr>
        <p:spPr>
          <a:xfrm>
            <a:off x="4833937" y="2303859"/>
            <a:ext cx="14716126" cy="4643438"/>
          </a:xfrm>
          <a:prstGeom prst="rect">
            <a:avLst/>
          </a:prstGeom>
        </p:spPr>
        <p:txBody>
          <a:bodyPr lIns="71437" tIns="71437" rIns="71437" bIns="71437"/>
          <a:lstStyle>
            <a:lvl1pPr algn="ctr" defTabSz="821531">
              <a:defRPr b="0" sz="11200">
                <a:solidFill>
                  <a:srgbClr val="000000"/>
                </a:solidFill>
                <a:latin typeface="+mn-lt"/>
                <a:ea typeface="+mn-ea"/>
                <a:cs typeface="+mn-cs"/>
                <a:sym typeface="Helvetica Light"/>
              </a:defRPr>
            </a:lvl1pPr>
          </a:lstStyle>
          <a:p>
            <a:pPr/>
            <a:r>
              <a:t>Title Text</a:t>
            </a:r>
          </a:p>
        </p:txBody>
      </p:sp>
      <p:sp>
        <p:nvSpPr>
          <p:cNvPr id="16" name="Body Level One…"/>
          <p:cNvSpPr/>
          <p:nvPr>
            <p:ph type="body" sz="quarter" idx="1"/>
          </p:nvPr>
        </p:nvSpPr>
        <p:spPr>
          <a:xfrm>
            <a:off x="4833937" y="7072312"/>
            <a:ext cx="14716126" cy="1589485"/>
          </a:xfrm>
          <a:prstGeom prst="rect">
            <a:avLst/>
          </a:prstGeom>
        </p:spPr>
        <p:txBody>
          <a:bodyPr lIns="71437" tIns="71437" rIns="71437" bIns="71437">
            <a:normAutofit fontScale="100000" lnSpcReduction="0"/>
          </a:bodyPr>
          <a:lstStyle>
            <a:lvl1pPr algn="ctr" defTabSz="821531">
              <a:spcBef>
                <a:spcPts val="0"/>
              </a:spcBef>
              <a:defRPr sz="4400">
                <a:solidFill>
                  <a:srgbClr val="000000"/>
                </a:solidFill>
                <a:latin typeface="+mn-lt"/>
                <a:ea typeface="+mn-ea"/>
                <a:cs typeface="+mn-cs"/>
                <a:sym typeface="Helvetica Light"/>
              </a:defRPr>
            </a:lvl1pPr>
            <a:lvl2pPr indent="228600" algn="ctr" defTabSz="821531">
              <a:spcBef>
                <a:spcPts val="0"/>
              </a:spcBef>
              <a:defRPr sz="4400">
                <a:solidFill>
                  <a:srgbClr val="000000"/>
                </a:solidFill>
                <a:latin typeface="+mn-lt"/>
                <a:ea typeface="+mn-ea"/>
                <a:cs typeface="+mn-cs"/>
                <a:sym typeface="Helvetica Light"/>
              </a:defRPr>
            </a:lvl2pPr>
            <a:lvl3pPr indent="457200" algn="ctr" defTabSz="821531">
              <a:spcBef>
                <a:spcPts val="0"/>
              </a:spcBef>
              <a:defRPr sz="4400">
                <a:solidFill>
                  <a:srgbClr val="000000"/>
                </a:solidFill>
                <a:latin typeface="+mn-lt"/>
                <a:ea typeface="+mn-ea"/>
                <a:cs typeface="+mn-cs"/>
                <a:sym typeface="Helvetica Light"/>
              </a:defRPr>
            </a:lvl3pPr>
            <a:lvl4pPr indent="685800" algn="ctr" defTabSz="821531">
              <a:spcBef>
                <a:spcPts val="0"/>
              </a:spcBef>
              <a:defRPr sz="4400">
                <a:solidFill>
                  <a:srgbClr val="000000"/>
                </a:solidFill>
                <a:latin typeface="+mn-lt"/>
                <a:ea typeface="+mn-ea"/>
                <a:cs typeface="+mn-cs"/>
                <a:sym typeface="Helvetica Light"/>
              </a:defRPr>
            </a:lvl4pPr>
            <a:lvl5pPr indent="914400" algn="ctr" defTabSz="821531">
              <a:spcBef>
                <a:spcPts val="0"/>
              </a:spcBef>
              <a:defRPr sz="4400">
                <a:solidFill>
                  <a:srgbClr val="000000"/>
                </a:solidFill>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7"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Quote">
    <p:spTree>
      <p:nvGrpSpPr>
        <p:cNvPr id="1" name=""/>
        <p:cNvGrpSpPr/>
        <p:nvPr/>
      </p:nvGrpSpPr>
      <p:grpSpPr>
        <a:xfrm>
          <a:off x="0" y="0"/>
          <a:ext cx="0" cy="0"/>
          <a:chOff x="0" y="0"/>
          <a:chExt cx="0" cy="0"/>
        </a:xfrm>
      </p:grpSpPr>
      <p:sp>
        <p:nvSpPr>
          <p:cNvPr id="97" name="–Johnny Appleseed"/>
          <p:cNvSpPr/>
          <p:nvPr>
            <p:ph type="body" sz="quarter" idx="13"/>
          </p:nvPr>
        </p:nvSpPr>
        <p:spPr>
          <a:xfrm>
            <a:off x="4833937" y="8947546"/>
            <a:ext cx="14716126" cy="660798"/>
          </a:xfrm>
          <a:prstGeom prst="rect">
            <a:avLst/>
          </a:prstGeom>
        </p:spPr>
        <p:txBody>
          <a:bodyPr lIns="71437" tIns="71437" rIns="71437" bIns="71437">
            <a:spAutoFit/>
          </a:bodyPr>
          <a:lstStyle>
            <a:lvl1pPr algn="ctr" defTabSz="821531">
              <a:spcBef>
                <a:spcPts val="0"/>
              </a:spcBef>
              <a:defRPr sz="3200">
                <a:solidFill>
                  <a:srgbClr val="000000"/>
                </a:solidFill>
                <a:latin typeface="Helvetica"/>
                <a:ea typeface="Helvetica"/>
                <a:cs typeface="Helvetica"/>
                <a:sym typeface="Helvetica"/>
              </a:defRPr>
            </a:lvl1pPr>
          </a:lstStyle>
          <a:p>
            <a:pPr/>
            <a:r>
              <a:t>–Johnny Appleseed</a:t>
            </a:r>
          </a:p>
        </p:txBody>
      </p:sp>
      <p:sp>
        <p:nvSpPr>
          <p:cNvPr id="98" name="“Type a quote here.”"/>
          <p:cNvSpPr/>
          <p:nvPr>
            <p:ph type="body" sz="quarter" idx="14"/>
          </p:nvPr>
        </p:nvSpPr>
        <p:spPr>
          <a:xfrm>
            <a:off x="4833937" y="6000353"/>
            <a:ext cx="14716126" cy="965201"/>
          </a:xfrm>
          <a:prstGeom prst="rect">
            <a:avLst/>
          </a:prstGeom>
        </p:spPr>
        <p:txBody>
          <a:bodyPr lIns="71437" tIns="71437" rIns="71437" bIns="71437" anchor="ctr">
            <a:spAutoFit/>
          </a:bodyPr>
          <a:lstStyle>
            <a:lvl1pPr algn="ctr" defTabSz="821531">
              <a:spcBef>
                <a:spcPts val="0"/>
              </a:spcBef>
              <a:defRPr sz="5200">
                <a:solidFill>
                  <a:srgbClr val="000000"/>
                </a:solidFill>
                <a:latin typeface="+mn-lt"/>
                <a:ea typeface="+mn-ea"/>
                <a:cs typeface="+mn-cs"/>
                <a:sym typeface="Helvetica Light"/>
              </a:defRPr>
            </a:lvl1pPr>
          </a:lstStyle>
          <a:p>
            <a:pPr/>
            <a:r>
              <a:t>“Type a quote here.” </a:t>
            </a:r>
          </a:p>
        </p:txBody>
      </p:sp>
      <p:sp>
        <p:nvSpPr>
          <p:cNvPr id="99"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Photo">
    <p:spTree>
      <p:nvGrpSpPr>
        <p:cNvPr id="1" name=""/>
        <p:cNvGrpSpPr/>
        <p:nvPr/>
      </p:nvGrpSpPr>
      <p:grpSpPr>
        <a:xfrm>
          <a:off x="0" y="0"/>
          <a:ext cx="0" cy="0"/>
          <a:chOff x="0" y="0"/>
          <a:chExt cx="0" cy="0"/>
        </a:xfrm>
      </p:grpSpPr>
      <p:sp>
        <p:nvSpPr>
          <p:cNvPr id="106" name="Image"/>
          <p:cNvSpPr/>
          <p:nvPr>
            <p:ph type="pic" idx="13"/>
          </p:nvPr>
        </p:nvSpPr>
        <p:spPr>
          <a:xfrm>
            <a:off x="3048000" y="0"/>
            <a:ext cx="18288000" cy="13716000"/>
          </a:xfrm>
          <a:prstGeom prst="rect">
            <a:avLst/>
          </a:prstGeom>
        </p:spPr>
        <p:txBody>
          <a:bodyPr lIns="91439" tIns="45719" rIns="91439" bIns="45719"/>
          <a:lstStyle/>
          <a:p>
            <a:pPr/>
          </a:p>
        </p:txBody>
      </p:sp>
      <p:sp>
        <p:nvSpPr>
          <p:cNvPr id="107"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
        <p:nvSpPr>
          <p:cNvPr id="114"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Title - Top">
    <p:bg>
      <p:bgPr>
        <a:solidFill>
          <a:srgbClr val="000000"/>
        </a:solidFill>
      </p:bgPr>
    </p:bg>
    <p:spTree>
      <p:nvGrpSpPr>
        <p:cNvPr id="1" name=""/>
        <p:cNvGrpSpPr/>
        <p:nvPr/>
      </p:nvGrpSpPr>
      <p:grpSpPr>
        <a:xfrm>
          <a:off x="0" y="0"/>
          <a:ext cx="0" cy="0"/>
          <a:chOff x="0" y="0"/>
          <a:chExt cx="0" cy="0"/>
        </a:xfrm>
      </p:grpSpPr>
      <p:sp>
        <p:nvSpPr>
          <p:cNvPr id="121" name="Title Text"/>
          <p:cNvSpPr/>
          <p:nvPr>
            <p:ph type="title"/>
          </p:nvPr>
        </p:nvSpPr>
        <p:spPr>
          <a:xfrm>
            <a:off x="4833937" y="357187"/>
            <a:ext cx="14716126" cy="3429001"/>
          </a:xfrm>
          <a:prstGeom prst="rect">
            <a:avLst/>
          </a:prstGeom>
        </p:spPr>
        <p:txBody>
          <a:bodyPr lIns="71437" tIns="71437" rIns="71437" bIns="71437" anchor="ctr">
            <a:noAutofit/>
          </a:bodyPr>
          <a:lstStyle>
            <a:lvl1pPr algn="ctr" defTabSz="821531">
              <a:defRPr b="0" sz="11800">
                <a:latin typeface="Gill Sans"/>
                <a:ea typeface="Gill Sans"/>
                <a:cs typeface="Gill Sans"/>
                <a:sym typeface="Gill Sans"/>
              </a:defRPr>
            </a:lvl1pPr>
          </a:lstStyle>
          <a:p>
            <a:pPr/>
            <a:r>
              <a:t>Title Text</a:t>
            </a:r>
          </a:p>
        </p:txBody>
      </p:sp>
      <p:sp>
        <p:nvSpPr>
          <p:cNvPr id="122" name="Slide Number"/>
          <p:cNvSpPr/>
          <p:nvPr>
            <p:ph type="sldNum" sz="quarter" idx="2"/>
          </p:nvPr>
        </p:nvSpPr>
        <p:spPr>
          <a:xfrm>
            <a:off x="11952882" y="13019484"/>
            <a:ext cx="460376" cy="498476"/>
          </a:xfrm>
          <a:prstGeom prst="rect">
            <a:avLst/>
          </a:prstGeom>
        </p:spPr>
        <p:txBody>
          <a:bodyPr wrap="none" lIns="71437" tIns="71437" rIns="71437" bIns="71437" anchor="t"/>
          <a:lstStyle>
            <a:lvl1pPr algn="ctr" defTabSz="821531">
              <a:defRPr sz="2400">
                <a:solidFill>
                  <a:srgbClr val="FFFFFF"/>
                </a:solidFill>
                <a:latin typeface="Gill Sans"/>
                <a:ea typeface="Gill Sans"/>
                <a:cs typeface="Gill Sans"/>
                <a:sym typeface="Gill San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0" showMasterPhAnim="1">
  <p:cSld name="Title &amp; Bullets copy">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9" name="Title Text"/>
          <p:cNvSpPr/>
          <p:nvPr>
            <p:ph type="title"/>
          </p:nvPr>
        </p:nvSpPr>
        <p:spPr>
          <a:xfrm>
            <a:off x="4548187" y="196453"/>
            <a:ext cx="15234048" cy="2946797"/>
          </a:xfrm>
          <a:prstGeom prst="rect">
            <a:avLst/>
          </a:prstGeom>
        </p:spPr>
        <p:txBody>
          <a:bodyPr lIns="53578" tIns="53578" rIns="53578" bIns="53578" anchor="ctr">
            <a:noAutofit/>
          </a:bodyPr>
          <a:lstStyle>
            <a:lvl1pPr algn="ctr" defTabSz="821531">
              <a:defRPr b="0" sz="9400">
                <a:latin typeface="American Typewriter"/>
                <a:ea typeface="American Typewriter"/>
                <a:cs typeface="American Typewriter"/>
                <a:sym typeface="American Typewriter"/>
              </a:defRPr>
            </a:lvl1pPr>
          </a:lstStyle>
          <a:p>
            <a:pPr/>
            <a:r>
              <a:t>Title Text</a:t>
            </a:r>
          </a:p>
        </p:txBody>
      </p:sp>
      <p:sp>
        <p:nvSpPr>
          <p:cNvPr id="130" name="Body Level One…"/>
          <p:cNvSpPr/>
          <p:nvPr>
            <p:ph type="body" sz="half" idx="1"/>
          </p:nvPr>
        </p:nvSpPr>
        <p:spPr>
          <a:xfrm>
            <a:off x="4548187" y="3554015"/>
            <a:ext cx="15234048" cy="8590360"/>
          </a:xfrm>
          <a:prstGeom prst="rect">
            <a:avLst/>
          </a:prstGeom>
        </p:spPr>
        <p:txBody>
          <a:bodyPr lIns="53578" tIns="53578" rIns="53578" bIns="53578" anchor="ctr"/>
          <a:lstStyle>
            <a:lvl1pPr marL="866977" indent="-600277" defTabSz="821531">
              <a:spcBef>
                <a:spcPts val="4600"/>
              </a:spcBef>
              <a:buSzPct val="120000"/>
              <a:buChar char="•"/>
              <a:defRPr sz="5200">
                <a:latin typeface="American Typewriter"/>
                <a:ea typeface="American Typewriter"/>
                <a:cs typeface="American Typewriter"/>
                <a:sym typeface="American Typewriter"/>
              </a:defRPr>
            </a:lvl1pPr>
            <a:lvl2pPr marL="1278271" indent="-600277" defTabSz="821531">
              <a:spcBef>
                <a:spcPts val="4600"/>
              </a:spcBef>
              <a:buSzPct val="120000"/>
              <a:buChar char="•"/>
              <a:defRPr sz="5200">
                <a:latin typeface="American Typewriter"/>
                <a:ea typeface="American Typewriter"/>
                <a:cs typeface="American Typewriter"/>
                <a:sym typeface="American Typewriter"/>
              </a:defRPr>
            </a:lvl2pPr>
            <a:lvl3pPr marL="1675146" indent="-600277" defTabSz="821531">
              <a:spcBef>
                <a:spcPts val="4600"/>
              </a:spcBef>
              <a:buSzPct val="120000"/>
              <a:buChar char="•"/>
              <a:defRPr sz="5200">
                <a:latin typeface="American Typewriter"/>
                <a:ea typeface="American Typewriter"/>
                <a:cs typeface="American Typewriter"/>
                <a:sym typeface="American Typewriter"/>
              </a:defRPr>
            </a:lvl3pPr>
            <a:lvl4pPr marL="2085251" indent="-600277" defTabSz="821531">
              <a:spcBef>
                <a:spcPts val="4600"/>
              </a:spcBef>
              <a:buSzPct val="120000"/>
              <a:buChar char="•"/>
              <a:defRPr sz="5200">
                <a:latin typeface="American Typewriter"/>
                <a:ea typeface="American Typewriter"/>
                <a:cs typeface="American Typewriter"/>
                <a:sym typeface="American Typewriter"/>
              </a:defRPr>
            </a:lvl4pPr>
            <a:lvl5pPr marL="2492577" indent="-600277" defTabSz="821531">
              <a:spcBef>
                <a:spcPts val="4600"/>
              </a:spcBef>
              <a:buSzPct val="120000"/>
              <a:buChar char="•"/>
              <a:defRPr sz="5200">
                <a:latin typeface="American Typewriter"/>
                <a:ea typeface="American Typewriter"/>
                <a:cs typeface="American Typewriter"/>
                <a:sym typeface="American Typewriter"/>
              </a:defRPr>
            </a:lvl5pPr>
          </a:lstStyle>
          <a:p>
            <a:pPr/>
            <a:r>
              <a:t>Body Level One</a:t>
            </a:r>
          </a:p>
          <a:p>
            <a:pPr lvl="1"/>
            <a:r>
              <a:t>Body Level Two</a:t>
            </a:r>
          </a:p>
          <a:p>
            <a:pPr lvl="2"/>
            <a:r>
              <a:t>Body Level Three</a:t>
            </a:r>
          </a:p>
          <a:p>
            <a:pPr lvl="3"/>
            <a:r>
              <a:t>Body Level Four</a:t>
            </a:r>
          </a:p>
          <a:p>
            <a:pPr lvl="4"/>
            <a:r>
              <a:t>Body Level Five</a:t>
            </a:r>
          </a:p>
        </p:txBody>
      </p:sp>
      <p:sp>
        <p:nvSpPr>
          <p:cNvPr id="131" name="Slide Number"/>
          <p:cNvSpPr/>
          <p:nvPr>
            <p:ph type="sldNum" sz="quarter" idx="2"/>
          </p:nvPr>
        </p:nvSpPr>
        <p:spPr>
          <a:xfrm>
            <a:off x="11962979" y="12824619"/>
            <a:ext cx="450108" cy="437357"/>
          </a:xfrm>
          <a:prstGeom prst="rect">
            <a:avLst/>
          </a:prstGeom>
        </p:spPr>
        <p:txBody>
          <a:bodyPr wrap="none" lIns="53578" tIns="53578" rIns="53578" bIns="53578" anchor="t"/>
          <a:lstStyle>
            <a:lvl1pPr algn="ctr" defTabSz="821531">
              <a:defRPr sz="2200">
                <a:solidFill>
                  <a:srgbClr val="FFFFFF"/>
                </a:solidFill>
                <a:latin typeface="American Typewriter"/>
                <a:ea typeface="American Typewriter"/>
                <a:cs typeface="American Typewriter"/>
                <a:sym typeface="American Typewriter"/>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0" showMasterPhAnim="1">
  <p:cSld name="Title &amp; 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8" name="Title Text"/>
          <p:cNvSpPr/>
          <p:nvPr>
            <p:ph type="title"/>
          </p:nvPr>
        </p:nvSpPr>
        <p:spPr>
          <a:xfrm>
            <a:off x="4566046" y="214312"/>
            <a:ext cx="15251908" cy="2946798"/>
          </a:xfrm>
          <a:prstGeom prst="rect">
            <a:avLst/>
          </a:prstGeom>
        </p:spPr>
        <p:txBody>
          <a:bodyPr lIns="71437" tIns="71437" rIns="71437" bIns="71437" anchor="ctr">
            <a:noAutofit/>
          </a:bodyPr>
          <a:lstStyle>
            <a:lvl1pPr algn="ctr" defTabSz="821531">
              <a:defRPr b="0" sz="9800">
                <a:latin typeface="American Typewriter"/>
                <a:ea typeface="American Typewriter"/>
                <a:cs typeface="American Typewriter"/>
                <a:sym typeface="American Typewriter"/>
              </a:defRPr>
            </a:lvl1pPr>
          </a:lstStyle>
          <a:p>
            <a:pPr/>
            <a:r>
              <a:t>Title Text</a:t>
            </a:r>
          </a:p>
        </p:txBody>
      </p:sp>
      <p:sp>
        <p:nvSpPr>
          <p:cNvPr id="139" name="Body Level One…"/>
          <p:cNvSpPr/>
          <p:nvPr>
            <p:ph type="body" sz="half" idx="1"/>
          </p:nvPr>
        </p:nvSpPr>
        <p:spPr>
          <a:xfrm>
            <a:off x="4566046" y="3554015"/>
            <a:ext cx="15251908" cy="8590360"/>
          </a:xfrm>
          <a:prstGeom prst="rect">
            <a:avLst/>
          </a:prstGeom>
        </p:spPr>
        <p:txBody>
          <a:bodyPr lIns="71437" tIns="71437" rIns="71437" bIns="71437" anchor="ctr"/>
          <a:lstStyle>
            <a:lvl1pPr marL="1118291" indent="-775391" defTabSz="821531">
              <a:spcBef>
                <a:spcPts val="4500"/>
              </a:spcBef>
              <a:buSzPct val="120000"/>
              <a:buChar char="•"/>
              <a:defRPr sz="5800">
                <a:latin typeface="American Typewriter"/>
                <a:ea typeface="American Typewriter"/>
                <a:cs typeface="American Typewriter"/>
                <a:sym typeface="American Typewriter"/>
              </a:defRPr>
            </a:lvl1pPr>
            <a:lvl2pPr marL="1643224" indent="-775391" defTabSz="821531">
              <a:spcBef>
                <a:spcPts val="4500"/>
              </a:spcBef>
              <a:buSzPct val="120000"/>
              <a:buChar char="•"/>
              <a:defRPr sz="5800">
                <a:latin typeface="American Typewriter"/>
                <a:ea typeface="American Typewriter"/>
                <a:cs typeface="American Typewriter"/>
                <a:sym typeface="American Typewriter"/>
              </a:defRPr>
            </a:lvl2pPr>
            <a:lvl3pPr marL="2151224" indent="-775391" defTabSz="821531">
              <a:spcBef>
                <a:spcPts val="4500"/>
              </a:spcBef>
              <a:buSzPct val="120000"/>
              <a:buChar char="•"/>
              <a:defRPr sz="5800">
                <a:latin typeface="American Typewriter"/>
                <a:ea typeface="American Typewriter"/>
                <a:cs typeface="American Typewriter"/>
                <a:sym typeface="American Typewriter"/>
              </a:defRPr>
            </a:lvl3pPr>
            <a:lvl4pPr marL="2676158" indent="-775391" defTabSz="821531">
              <a:spcBef>
                <a:spcPts val="4500"/>
              </a:spcBef>
              <a:buSzPct val="120000"/>
              <a:buChar char="•"/>
              <a:defRPr sz="5800">
                <a:latin typeface="American Typewriter"/>
                <a:ea typeface="American Typewriter"/>
                <a:cs typeface="American Typewriter"/>
                <a:sym typeface="American Typewriter"/>
              </a:defRPr>
            </a:lvl4pPr>
            <a:lvl5pPr marL="3201091" indent="-775391" defTabSz="821531">
              <a:spcBef>
                <a:spcPts val="4500"/>
              </a:spcBef>
              <a:buSzPct val="120000"/>
              <a:buChar char="•"/>
              <a:defRPr sz="5800">
                <a:latin typeface="American Typewriter"/>
                <a:ea typeface="American Typewriter"/>
                <a:cs typeface="American Typewriter"/>
                <a:sym typeface="American Typewriter"/>
              </a:defRPr>
            </a:lvl5pPr>
          </a:lstStyle>
          <a:p>
            <a:pPr/>
            <a:r>
              <a:t>Body Level One</a:t>
            </a:r>
          </a:p>
          <a:p>
            <a:pPr lvl="1"/>
            <a:r>
              <a:t>Body Level Two</a:t>
            </a:r>
          </a:p>
          <a:p>
            <a:pPr lvl="2"/>
            <a:r>
              <a:t>Body Level Three</a:t>
            </a:r>
          </a:p>
          <a:p>
            <a:pPr lvl="3"/>
            <a:r>
              <a:t>Body Level Four</a:t>
            </a:r>
          </a:p>
          <a:p>
            <a:pPr lvl="4"/>
            <a:r>
              <a:t>Body Level Five</a:t>
            </a:r>
          </a:p>
        </p:txBody>
      </p:sp>
      <p:sp>
        <p:nvSpPr>
          <p:cNvPr id="140" name="Slide Number"/>
          <p:cNvSpPr/>
          <p:nvPr>
            <p:ph type="sldNum" sz="quarter" idx="2"/>
          </p:nvPr>
        </p:nvSpPr>
        <p:spPr>
          <a:xfrm>
            <a:off x="11936538" y="12769453"/>
            <a:ext cx="515849" cy="498476"/>
          </a:xfrm>
          <a:prstGeom prst="rect">
            <a:avLst/>
          </a:prstGeom>
        </p:spPr>
        <p:txBody>
          <a:bodyPr wrap="none" lIns="71437" tIns="71437" rIns="71437" bIns="71437" anchor="t"/>
          <a:lstStyle>
            <a:lvl1pPr algn="ctr" defTabSz="821531">
              <a:defRPr sz="2400">
                <a:solidFill>
                  <a:srgbClr val="FFFFFF"/>
                </a:solidFill>
                <a:latin typeface="American Typewriter"/>
                <a:ea typeface="American Typewriter"/>
                <a:cs typeface="American Typewriter"/>
                <a:sym typeface="American Typewriter"/>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0"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7" name="Slide Number"/>
          <p:cNvSpPr/>
          <p:nvPr>
            <p:ph type="sldNum" sz="quarter" idx="2"/>
          </p:nvPr>
        </p:nvSpPr>
        <p:spPr>
          <a:xfrm>
            <a:off x="11936538" y="12769453"/>
            <a:ext cx="515849" cy="498476"/>
          </a:xfrm>
          <a:prstGeom prst="rect">
            <a:avLst/>
          </a:prstGeom>
        </p:spPr>
        <p:txBody>
          <a:bodyPr wrap="none" lIns="71437" tIns="71437" rIns="71437" bIns="71437" anchor="t"/>
          <a:lstStyle>
            <a:lvl1pPr algn="ctr" defTabSz="821531">
              <a:defRPr sz="2400">
                <a:solidFill>
                  <a:srgbClr val="FFFFFF"/>
                </a:solidFill>
                <a:latin typeface="American Typewriter"/>
                <a:ea typeface="American Typewriter"/>
                <a:cs typeface="American Typewriter"/>
                <a:sym typeface="American Typewriter"/>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type="tx" showMasterSp="0"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4" name="Image"/>
          <p:cNvSpPr/>
          <p:nvPr>
            <p:ph type="pic" sz="quarter" idx="13"/>
          </p:nvPr>
        </p:nvSpPr>
        <p:spPr>
          <a:xfrm>
            <a:off x="12089129" y="4643437"/>
            <a:ext cx="8483602" cy="6402718"/>
          </a:xfrm>
          <a:prstGeom prst="rect">
            <a:avLst/>
          </a:prstGeom>
          <a:ln w="9525">
            <a:round/>
          </a:ln>
          <a:effectLst>
            <a:outerShdw sx="100000" sy="100000" kx="0" ky="0" algn="b" rotWithShape="0" blurRad="355600" dist="355600" dir="5400000">
              <a:srgbClr val="000000">
                <a:alpha val="75000"/>
              </a:srgbClr>
            </a:outerShdw>
          </a:effectLst>
        </p:spPr>
        <p:txBody>
          <a:bodyPr lIns="91439" tIns="45719" rIns="91439" bIns="45719"/>
          <a:lstStyle/>
          <a:p>
            <a:pPr/>
          </a:p>
        </p:txBody>
      </p:sp>
      <p:sp>
        <p:nvSpPr>
          <p:cNvPr id="155" name="Title Text"/>
          <p:cNvSpPr/>
          <p:nvPr>
            <p:ph type="title"/>
          </p:nvPr>
        </p:nvSpPr>
        <p:spPr>
          <a:xfrm>
            <a:off x="4548187" y="196453"/>
            <a:ext cx="15234048" cy="2946797"/>
          </a:xfrm>
          <a:prstGeom prst="rect">
            <a:avLst/>
          </a:prstGeom>
        </p:spPr>
        <p:txBody>
          <a:bodyPr lIns="53578" tIns="53578" rIns="53578" bIns="53578" anchor="ctr">
            <a:noAutofit/>
          </a:bodyPr>
          <a:lstStyle>
            <a:lvl1pPr algn="ctr" defTabSz="821531">
              <a:defRPr b="0" sz="9400">
                <a:latin typeface="American Typewriter"/>
                <a:ea typeface="American Typewriter"/>
                <a:cs typeface="American Typewriter"/>
                <a:sym typeface="American Typewriter"/>
              </a:defRPr>
            </a:lvl1pPr>
          </a:lstStyle>
          <a:p>
            <a:pPr/>
            <a:r>
              <a:t>Title Text</a:t>
            </a:r>
          </a:p>
        </p:txBody>
      </p:sp>
      <p:sp>
        <p:nvSpPr>
          <p:cNvPr id="156" name="Body Level One…"/>
          <p:cNvSpPr/>
          <p:nvPr>
            <p:ph type="body" sz="quarter" idx="1"/>
          </p:nvPr>
        </p:nvSpPr>
        <p:spPr>
          <a:xfrm>
            <a:off x="4548187" y="3554015"/>
            <a:ext cx="7358063" cy="8590360"/>
          </a:xfrm>
          <a:prstGeom prst="rect">
            <a:avLst/>
          </a:prstGeom>
        </p:spPr>
        <p:txBody>
          <a:bodyPr lIns="53578" tIns="53578" rIns="53578" bIns="53578" anchor="ctr"/>
          <a:lstStyle>
            <a:lvl1pPr marL="754251" indent="-487551" defTabSz="821531">
              <a:spcBef>
                <a:spcPts val="4600"/>
              </a:spcBef>
              <a:buSzPct val="120000"/>
              <a:buChar char="•"/>
              <a:defRPr sz="3800">
                <a:latin typeface="American Typewriter"/>
                <a:ea typeface="American Typewriter"/>
                <a:cs typeface="American Typewriter"/>
                <a:sym typeface="American Typewriter"/>
              </a:defRPr>
            </a:lvl1pPr>
            <a:lvl2pPr marL="1165546" indent="-487551" defTabSz="821531">
              <a:spcBef>
                <a:spcPts val="4600"/>
              </a:spcBef>
              <a:buSzPct val="120000"/>
              <a:buChar char="•"/>
              <a:defRPr sz="3800">
                <a:latin typeface="American Typewriter"/>
                <a:ea typeface="American Typewriter"/>
                <a:cs typeface="American Typewriter"/>
                <a:sym typeface="American Typewriter"/>
              </a:defRPr>
            </a:lvl2pPr>
            <a:lvl3pPr marL="1562421" indent="-487551" defTabSz="821531">
              <a:spcBef>
                <a:spcPts val="4600"/>
              </a:spcBef>
              <a:buSzPct val="120000"/>
              <a:buChar char="•"/>
              <a:defRPr sz="3800">
                <a:latin typeface="American Typewriter"/>
                <a:ea typeface="American Typewriter"/>
                <a:cs typeface="American Typewriter"/>
                <a:sym typeface="American Typewriter"/>
              </a:defRPr>
            </a:lvl3pPr>
            <a:lvl4pPr marL="1972526" indent="-487551" defTabSz="821531">
              <a:spcBef>
                <a:spcPts val="4600"/>
              </a:spcBef>
              <a:buSzPct val="120000"/>
              <a:buChar char="•"/>
              <a:defRPr sz="3800">
                <a:latin typeface="American Typewriter"/>
                <a:ea typeface="American Typewriter"/>
                <a:cs typeface="American Typewriter"/>
                <a:sym typeface="American Typewriter"/>
              </a:defRPr>
            </a:lvl4pPr>
            <a:lvl5pPr marL="2379851" indent="-487551" defTabSz="821531">
              <a:spcBef>
                <a:spcPts val="4600"/>
              </a:spcBef>
              <a:buSzPct val="120000"/>
              <a:buChar char="•"/>
              <a:defRPr sz="3800">
                <a:latin typeface="American Typewriter"/>
                <a:ea typeface="American Typewriter"/>
                <a:cs typeface="American Typewriter"/>
                <a:sym typeface="American Typewriter"/>
              </a:defRPr>
            </a:lvl5pPr>
          </a:lstStyle>
          <a:p>
            <a:pPr/>
            <a:r>
              <a:t>Body Level One</a:t>
            </a:r>
          </a:p>
          <a:p>
            <a:pPr lvl="1"/>
            <a:r>
              <a:t>Body Level Two</a:t>
            </a:r>
          </a:p>
          <a:p>
            <a:pPr lvl="2"/>
            <a:r>
              <a:t>Body Level Three</a:t>
            </a:r>
          </a:p>
          <a:p>
            <a:pPr lvl="3"/>
            <a:r>
              <a:t>Body Level Four</a:t>
            </a:r>
          </a:p>
          <a:p>
            <a:pPr lvl="4"/>
            <a:r>
              <a:t>Body Level Five</a:t>
            </a:r>
          </a:p>
        </p:txBody>
      </p:sp>
      <p:sp>
        <p:nvSpPr>
          <p:cNvPr id="157" name="Slide Number"/>
          <p:cNvSpPr/>
          <p:nvPr>
            <p:ph type="sldNum" sz="quarter" idx="2"/>
          </p:nvPr>
        </p:nvSpPr>
        <p:spPr>
          <a:xfrm>
            <a:off x="11962979" y="12824619"/>
            <a:ext cx="450108" cy="437357"/>
          </a:xfrm>
          <a:prstGeom prst="rect">
            <a:avLst/>
          </a:prstGeom>
        </p:spPr>
        <p:txBody>
          <a:bodyPr wrap="none" lIns="53578" tIns="53578" rIns="53578" bIns="53578" anchor="t"/>
          <a:lstStyle>
            <a:lvl1pPr algn="ctr" defTabSz="821531">
              <a:defRPr sz="2200">
                <a:solidFill>
                  <a:srgbClr val="FFFFFF"/>
                </a:solidFill>
                <a:latin typeface="American Typewriter"/>
                <a:ea typeface="American Typewriter"/>
                <a:cs typeface="American Typewriter"/>
                <a:sym typeface="American Typewriter"/>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type="tx" showMasterSp="0" showMasterPhAnim="1">
  <p:cSld name="Title &amp; 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4" name="Title Text"/>
          <p:cNvSpPr/>
          <p:nvPr>
            <p:ph type="title"/>
          </p:nvPr>
        </p:nvSpPr>
        <p:spPr>
          <a:xfrm>
            <a:off x="4566046" y="196453"/>
            <a:ext cx="15234048" cy="2946797"/>
          </a:xfrm>
          <a:prstGeom prst="rect">
            <a:avLst/>
          </a:prstGeom>
        </p:spPr>
        <p:txBody>
          <a:bodyPr lIns="71437" tIns="71437" rIns="71437" bIns="71437" anchor="ctr">
            <a:noAutofit/>
          </a:bodyPr>
          <a:lstStyle>
            <a:lvl1pPr algn="ctr" defTabSz="821531">
              <a:defRPr b="0" sz="9400">
                <a:latin typeface="American Typewriter"/>
                <a:ea typeface="American Typewriter"/>
                <a:cs typeface="American Typewriter"/>
                <a:sym typeface="American Typewriter"/>
              </a:defRPr>
            </a:lvl1pPr>
          </a:lstStyle>
          <a:p>
            <a:pPr/>
            <a:r>
              <a:t>Title Text</a:t>
            </a:r>
          </a:p>
        </p:txBody>
      </p:sp>
      <p:sp>
        <p:nvSpPr>
          <p:cNvPr id="165" name="Body Level One…"/>
          <p:cNvSpPr/>
          <p:nvPr>
            <p:ph type="body" sz="half" idx="1"/>
          </p:nvPr>
        </p:nvSpPr>
        <p:spPr>
          <a:xfrm>
            <a:off x="4566046" y="3554015"/>
            <a:ext cx="15234048" cy="8590360"/>
          </a:xfrm>
          <a:prstGeom prst="rect">
            <a:avLst/>
          </a:prstGeom>
        </p:spPr>
        <p:txBody>
          <a:bodyPr lIns="71437" tIns="71437" rIns="71437" bIns="71437" anchor="ctr"/>
          <a:lstStyle>
            <a:lvl1pPr marL="1111255" indent="-768355" defTabSz="821531">
              <a:spcBef>
                <a:spcPts val="4600"/>
              </a:spcBef>
              <a:buSzPct val="120000"/>
              <a:buChar char="•"/>
              <a:defRPr sz="5200">
                <a:latin typeface="American Typewriter"/>
                <a:ea typeface="American Typewriter"/>
                <a:cs typeface="American Typewriter"/>
                <a:sym typeface="American Typewriter"/>
              </a:defRPr>
            </a:lvl1pPr>
            <a:lvl2pPr marL="1636188" indent="-768355" defTabSz="821531">
              <a:spcBef>
                <a:spcPts val="4600"/>
              </a:spcBef>
              <a:buSzPct val="120000"/>
              <a:buChar char="•"/>
              <a:defRPr sz="5200">
                <a:latin typeface="American Typewriter"/>
                <a:ea typeface="American Typewriter"/>
                <a:cs typeface="American Typewriter"/>
                <a:sym typeface="American Typewriter"/>
              </a:defRPr>
            </a:lvl2pPr>
            <a:lvl3pPr marL="2144187" indent="-768355" defTabSz="821531">
              <a:spcBef>
                <a:spcPts val="4600"/>
              </a:spcBef>
              <a:buSzPct val="120000"/>
              <a:buChar char="•"/>
              <a:defRPr sz="5200">
                <a:latin typeface="American Typewriter"/>
                <a:ea typeface="American Typewriter"/>
                <a:cs typeface="American Typewriter"/>
                <a:sym typeface="American Typewriter"/>
              </a:defRPr>
            </a:lvl3pPr>
            <a:lvl4pPr marL="2669122" indent="-768355" defTabSz="821531">
              <a:spcBef>
                <a:spcPts val="4600"/>
              </a:spcBef>
              <a:buSzPct val="120000"/>
              <a:buChar char="•"/>
              <a:defRPr sz="5200">
                <a:latin typeface="American Typewriter"/>
                <a:ea typeface="American Typewriter"/>
                <a:cs typeface="American Typewriter"/>
                <a:sym typeface="American Typewriter"/>
              </a:defRPr>
            </a:lvl4pPr>
            <a:lvl5pPr marL="3194055" indent="-768355" defTabSz="821531">
              <a:spcBef>
                <a:spcPts val="4600"/>
              </a:spcBef>
              <a:buSzPct val="120000"/>
              <a:buChar char="•"/>
              <a:defRPr sz="5200">
                <a:latin typeface="American Typewriter"/>
                <a:ea typeface="American Typewriter"/>
                <a:cs typeface="American Typewriter"/>
                <a:sym typeface="American Typewriter"/>
              </a:defRPr>
            </a:lvl5pPr>
          </a:lstStyle>
          <a:p>
            <a:pPr/>
            <a:r>
              <a:t>Body Level One</a:t>
            </a:r>
          </a:p>
          <a:p>
            <a:pPr lvl="1"/>
            <a:r>
              <a:t>Body Level Two</a:t>
            </a:r>
          </a:p>
          <a:p>
            <a:pPr lvl="2"/>
            <a:r>
              <a:t>Body Level Three</a:t>
            </a:r>
          </a:p>
          <a:p>
            <a:pPr lvl="3"/>
            <a:r>
              <a:t>Body Level Four</a:t>
            </a:r>
          </a:p>
          <a:p>
            <a:pPr lvl="4"/>
            <a:r>
              <a:t>Body Level Five</a:t>
            </a:r>
          </a:p>
        </p:txBody>
      </p:sp>
      <p:sp>
        <p:nvSpPr>
          <p:cNvPr id="166" name="Slide Number"/>
          <p:cNvSpPr/>
          <p:nvPr>
            <p:ph type="sldNum" sz="quarter" idx="2"/>
          </p:nvPr>
        </p:nvSpPr>
        <p:spPr>
          <a:xfrm>
            <a:off x="11940040" y="12796242"/>
            <a:ext cx="485827" cy="473076"/>
          </a:xfrm>
          <a:prstGeom prst="rect">
            <a:avLst/>
          </a:prstGeom>
        </p:spPr>
        <p:txBody>
          <a:bodyPr wrap="none" lIns="71437" tIns="71437" rIns="71437" bIns="71437" anchor="t"/>
          <a:lstStyle>
            <a:lvl1pPr algn="ctr" defTabSz="821531">
              <a:defRPr sz="2200">
                <a:solidFill>
                  <a:srgbClr val="FFFFFF"/>
                </a:solidFill>
                <a:latin typeface="American Typewriter"/>
                <a:ea typeface="American Typewriter"/>
                <a:cs typeface="American Typewriter"/>
                <a:sym typeface="American Typewriter"/>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type="tx" showMasterSp="0" showMasterPhAnim="1">
  <p:cSld name="Default - Title and Content">
    <p:bg>
      <p:bgPr>
        <a:solidFill>
          <a:srgbClr val="000000"/>
        </a:solidFill>
      </p:bgPr>
    </p:bg>
    <p:spTree>
      <p:nvGrpSpPr>
        <p:cNvPr id="1" name=""/>
        <p:cNvGrpSpPr/>
        <p:nvPr/>
      </p:nvGrpSpPr>
      <p:grpSpPr>
        <a:xfrm>
          <a:off x="0" y="0"/>
          <a:ext cx="0" cy="0"/>
          <a:chOff x="0" y="0"/>
          <a:chExt cx="0" cy="0"/>
        </a:xfrm>
      </p:grpSpPr>
      <p:grpSp>
        <p:nvGrpSpPr>
          <p:cNvPr id="180" name="Group"/>
          <p:cNvGrpSpPr/>
          <p:nvPr/>
        </p:nvGrpSpPr>
        <p:grpSpPr>
          <a:xfrm>
            <a:off x="3047999" y="7804150"/>
            <a:ext cx="6800852" cy="5899151"/>
            <a:chOff x="0" y="0"/>
            <a:chExt cx="6800850" cy="5899150"/>
          </a:xfrm>
        </p:grpSpPr>
        <p:sp>
          <p:nvSpPr>
            <p:cNvPr id="173" name="Shape"/>
            <p:cNvSpPr/>
            <p:nvPr/>
          </p:nvSpPr>
          <p:spPr>
            <a:xfrm>
              <a:off x="0" y="158749"/>
              <a:ext cx="6800851" cy="57277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29" y="790"/>
                  </a:moveTo>
                  <a:lnTo>
                    <a:pt x="1629" y="359"/>
                  </a:lnTo>
                  <a:lnTo>
                    <a:pt x="0" y="0"/>
                  </a:lnTo>
                  <a:lnTo>
                    <a:pt x="0" y="144"/>
                  </a:lnTo>
                  <a:lnTo>
                    <a:pt x="1629" y="503"/>
                  </a:lnTo>
                  <a:lnTo>
                    <a:pt x="3268" y="934"/>
                  </a:lnTo>
                  <a:lnTo>
                    <a:pt x="5625" y="1796"/>
                  </a:lnTo>
                  <a:lnTo>
                    <a:pt x="7861" y="2933"/>
                  </a:lnTo>
                  <a:lnTo>
                    <a:pt x="10046" y="4370"/>
                  </a:lnTo>
                  <a:lnTo>
                    <a:pt x="12100" y="6023"/>
                  </a:lnTo>
                  <a:lnTo>
                    <a:pt x="13972" y="7819"/>
                  </a:lnTo>
                  <a:lnTo>
                    <a:pt x="15732" y="9902"/>
                  </a:lnTo>
                  <a:lnTo>
                    <a:pt x="17300" y="12201"/>
                  </a:lnTo>
                  <a:lnTo>
                    <a:pt x="18757" y="14715"/>
                  </a:lnTo>
                  <a:lnTo>
                    <a:pt x="19597" y="16356"/>
                  </a:lnTo>
                  <a:lnTo>
                    <a:pt x="20325" y="18080"/>
                  </a:lnTo>
                  <a:lnTo>
                    <a:pt x="20932" y="19804"/>
                  </a:lnTo>
                  <a:lnTo>
                    <a:pt x="21479" y="21600"/>
                  </a:lnTo>
                  <a:lnTo>
                    <a:pt x="21600" y="21600"/>
                  </a:lnTo>
                  <a:lnTo>
                    <a:pt x="21054" y="19804"/>
                  </a:lnTo>
                  <a:lnTo>
                    <a:pt x="20447" y="18080"/>
                  </a:lnTo>
                  <a:lnTo>
                    <a:pt x="19718" y="16356"/>
                  </a:lnTo>
                  <a:lnTo>
                    <a:pt x="18879" y="14643"/>
                  </a:lnTo>
                  <a:lnTo>
                    <a:pt x="17422" y="12129"/>
                  </a:lnTo>
                  <a:lnTo>
                    <a:pt x="15793" y="9830"/>
                  </a:lnTo>
                  <a:lnTo>
                    <a:pt x="14032" y="7747"/>
                  </a:lnTo>
                  <a:lnTo>
                    <a:pt x="12161" y="5879"/>
                  </a:lnTo>
                  <a:lnTo>
                    <a:pt x="10107" y="4227"/>
                  </a:lnTo>
                  <a:lnTo>
                    <a:pt x="7922" y="2862"/>
                  </a:lnTo>
                  <a:lnTo>
                    <a:pt x="5686" y="1652"/>
                  </a:lnTo>
                  <a:lnTo>
                    <a:pt x="3329" y="790"/>
                  </a:lnTo>
                  <a:lnTo>
                    <a:pt x="3329" y="790"/>
                  </a:lnTo>
                  <a:close/>
                </a:path>
              </a:pathLst>
            </a:custGeom>
            <a:gradFill flip="none" rotWithShape="1">
              <a:gsLst>
                <a:gs pos="0">
                  <a:srgbClr val="000000"/>
                </a:gs>
                <a:gs pos="50000">
                  <a:srgbClr val="031EAA"/>
                </a:gs>
                <a:gs pos="100000">
                  <a:srgbClr val="000000"/>
                </a:gs>
              </a:gsLst>
              <a:lin ang="27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74" name="Shape"/>
            <p:cNvSpPr/>
            <p:nvPr/>
          </p:nvSpPr>
          <p:spPr>
            <a:xfrm>
              <a:off x="0" y="0"/>
              <a:ext cx="5886451" cy="58991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21600"/>
                  </a:lnTo>
                  <a:lnTo>
                    <a:pt x="21600" y="21600"/>
                  </a:lnTo>
                  <a:close/>
                </a:path>
              </a:pathLst>
            </a:custGeom>
            <a:gradFill flip="none" rotWithShape="1">
              <a:gsLst>
                <a:gs pos="0">
                  <a:srgbClr val="031EAA"/>
                </a:gs>
                <a:gs pos="50000">
                  <a:srgbClr val="000000"/>
                </a:gs>
                <a:gs pos="100000">
                  <a:srgbClr val="031EAA"/>
                </a:gs>
              </a:gsLst>
              <a:lin ang="189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75" name="Shape"/>
            <p:cNvSpPr/>
            <p:nvPr/>
          </p:nvSpPr>
          <p:spPr>
            <a:xfrm>
              <a:off x="0" y="879475"/>
              <a:ext cx="5540376" cy="50069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00" y="18861"/>
                  </a:moveTo>
                  <a:lnTo>
                    <a:pt x="20944" y="20258"/>
                  </a:lnTo>
                  <a:lnTo>
                    <a:pt x="21439" y="21600"/>
                  </a:lnTo>
                  <a:lnTo>
                    <a:pt x="21600" y="21600"/>
                  </a:lnTo>
                  <a:lnTo>
                    <a:pt x="21080" y="20121"/>
                  </a:lnTo>
                  <a:lnTo>
                    <a:pt x="20412" y="18724"/>
                  </a:lnTo>
                  <a:lnTo>
                    <a:pt x="19001" y="15847"/>
                  </a:lnTo>
                  <a:lnTo>
                    <a:pt x="17268" y="13026"/>
                  </a:lnTo>
                  <a:lnTo>
                    <a:pt x="15299" y="10355"/>
                  </a:lnTo>
                  <a:lnTo>
                    <a:pt x="13133" y="7972"/>
                  </a:lnTo>
                  <a:lnTo>
                    <a:pt x="10843" y="5835"/>
                  </a:lnTo>
                  <a:lnTo>
                    <a:pt x="8318" y="4027"/>
                  </a:lnTo>
                  <a:lnTo>
                    <a:pt x="5632" y="2383"/>
                  </a:lnTo>
                  <a:lnTo>
                    <a:pt x="2897" y="1068"/>
                  </a:lnTo>
                  <a:lnTo>
                    <a:pt x="0" y="0"/>
                  </a:lnTo>
                  <a:lnTo>
                    <a:pt x="0" y="164"/>
                  </a:lnTo>
                  <a:lnTo>
                    <a:pt x="2748" y="1219"/>
                  </a:lnTo>
                  <a:lnTo>
                    <a:pt x="5521" y="2534"/>
                  </a:lnTo>
                  <a:lnTo>
                    <a:pt x="8194" y="4178"/>
                  </a:lnTo>
                  <a:lnTo>
                    <a:pt x="10720" y="5986"/>
                  </a:lnTo>
                  <a:lnTo>
                    <a:pt x="13022" y="8122"/>
                  </a:lnTo>
                  <a:lnTo>
                    <a:pt x="15176" y="10506"/>
                  </a:lnTo>
                  <a:lnTo>
                    <a:pt x="17144" y="13149"/>
                  </a:lnTo>
                  <a:lnTo>
                    <a:pt x="18889" y="15984"/>
                  </a:lnTo>
                  <a:lnTo>
                    <a:pt x="20300" y="18861"/>
                  </a:lnTo>
                  <a:close/>
                </a:path>
              </a:pathLst>
            </a:custGeom>
            <a:gradFill flip="none" rotWithShape="1">
              <a:gsLst>
                <a:gs pos="0">
                  <a:srgbClr val="000000"/>
                </a:gs>
                <a:gs pos="50000">
                  <a:srgbClr val="031EAA"/>
                </a:gs>
                <a:gs pos="100000">
                  <a:srgbClr val="000000"/>
                </a:gs>
              </a:gsLst>
              <a:lin ang="27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76" name="Shape"/>
            <p:cNvSpPr/>
            <p:nvPr/>
          </p:nvSpPr>
          <p:spPr>
            <a:xfrm>
              <a:off x="0" y="268287"/>
              <a:ext cx="5540376" cy="56078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47"/>
                  </a:lnTo>
                  <a:lnTo>
                    <a:pt x="2599" y="1075"/>
                  </a:lnTo>
                  <a:lnTo>
                    <a:pt x="5273" y="2321"/>
                  </a:lnTo>
                  <a:lnTo>
                    <a:pt x="7798" y="3714"/>
                  </a:lnTo>
                  <a:lnTo>
                    <a:pt x="10125" y="5400"/>
                  </a:lnTo>
                  <a:lnTo>
                    <a:pt x="12353" y="7233"/>
                  </a:lnTo>
                  <a:lnTo>
                    <a:pt x="14408" y="9358"/>
                  </a:lnTo>
                  <a:lnTo>
                    <a:pt x="16215" y="11509"/>
                  </a:lnTo>
                  <a:lnTo>
                    <a:pt x="17998" y="14001"/>
                  </a:lnTo>
                  <a:lnTo>
                    <a:pt x="19013" y="15858"/>
                  </a:lnTo>
                  <a:lnTo>
                    <a:pt x="19978" y="17788"/>
                  </a:lnTo>
                  <a:lnTo>
                    <a:pt x="20820" y="19743"/>
                  </a:lnTo>
                  <a:lnTo>
                    <a:pt x="21451" y="21600"/>
                  </a:lnTo>
                  <a:lnTo>
                    <a:pt x="21600" y="21600"/>
                  </a:lnTo>
                  <a:lnTo>
                    <a:pt x="20932" y="19621"/>
                  </a:lnTo>
                  <a:lnTo>
                    <a:pt x="20090" y="17654"/>
                  </a:lnTo>
                  <a:lnTo>
                    <a:pt x="19149" y="15736"/>
                  </a:lnTo>
                  <a:lnTo>
                    <a:pt x="18109" y="13879"/>
                  </a:lnTo>
                  <a:lnTo>
                    <a:pt x="16339" y="11386"/>
                  </a:lnTo>
                  <a:lnTo>
                    <a:pt x="14520" y="9224"/>
                  </a:lnTo>
                  <a:lnTo>
                    <a:pt x="12477" y="7098"/>
                  </a:lnTo>
                  <a:lnTo>
                    <a:pt x="10237" y="5266"/>
                  </a:lnTo>
                  <a:lnTo>
                    <a:pt x="7947" y="3580"/>
                  </a:lnTo>
                  <a:lnTo>
                    <a:pt x="5409" y="2187"/>
                  </a:lnTo>
                  <a:lnTo>
                    <a:pt x="2748" y="953"/>
                  </a:lnTo>
                  <a:lnTo>
                    <a:pt x="0" y="0"/>
                  </a:lnTo>
                  <a:lnTo>
                    <a:pt x="0" y="0"/>
                  </a:lnTo>
                  <a:close/>
                </a:path>
              </a:pathLst>
            </a:custGeom>
            <a:gradFill flip="none" rotWithShape="1">
              <a:gsLst>
                <a:gs pos="0">
                  <a:srgbClr val="000000"/>
                </a:gs>
                <a:gs pos="50000">
                  <a:srgbClr val="031EAA"/>
                </a:gs>
                <a:gs pos="100000">
                  <a:srgbClr val="000000"/>
                </a:gs>
              </a:gsLst>
              <a:lin ang="27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77" name="Circle"/>
            <p:cNvSpPr/>
            <p:nvPr/>
          </p:nvSpPr>
          <p:spPr>
            <a:xfrm>
              <a:off x="663575" y="1036240"/>
              <a:ext cx="273053" cy="273053"/>
            </a:xfrm>
            <a:prstGeom prst="ellipse">
              <a:avLst/>
            </a:prstGeom>
            <a:gradFill flip="none" rotWithShape="1">
              <a:gsLst>
                <a:gs pos="0">
                  <a:srgbClr val="031EAA"/>
                </a:gs>
                <a:gs pos="100000">
                  <a:srgbClr val="000000"/>
                </a:gs>
              </a:gsLst>
              <a:lin ang="189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78" name="Circle"/>
            <p:cNvSpPr/>
            <p:nvPr/>
          </p:nvSpPr>
          <p:spPr>
            <a:xfrm>
              <a:off x="4875609" y="4527551"/>
              <a:ext cx="292101" cy="292101"/>
            </a:xfrm>
            <a:prstGeom prst="ellipse">
              <a:avLst/>
            </a:prstGeom>
            <a:gradFill flip="none" rotWithShape="1">
              <a:gsLst>
                <a:gs pos="0">
                  <a:srgbClr val="031EAA"/>
                </a:gs>
                <a:gs pos="100000">
                  <a:srgbClr val="000000"/>
                </a:gs>
              </a:gsLst>
              <a:lin ang="27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79" name="Circle"/>
            <p:cNvSpPr/>
            <p:nvPr/>
          </p:nvSpPr>
          <p:spPr>
            <a:xfrm>
              <a:off x="2511425" y="841375"/>
              <a:ext cx="384176" cy="384177"/>
            </a:xfrm>
            <a:prstGeom prst="ellipse">
              <a:avLst/>
            </a:prstGeom>
            <a:gradFill flip="none" rotWithShape="1">
              <a:gsLst>
                <a:gs pos="0">
                  <a:srgbClr val="031EAA"/>
                </a:gs>
                <a:gs pos="100000">
                  <a:srgbClr val="000000"/>
                </a:gs>
              </a:gsLst>
              <a:lin ang="189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grpSp>
      <p:sp>
        <p:nvSpPr>
          <p:cNvPr id="181" name="Title Text"/>
          <p:cNvSpPr/>
          <p:nvPr>
            <p:ph type="title"/>
          </p:nvPr>
        </p:nvSpPr>
        <p:spPr>
          <a:xfrm>
            <a:off x="3958828" y="190501"/>
            <a:ext cx="16466344" cy="3009900"/>
          </a:xfrm>
          <a:prstGeom prst="rect">
            <a:avLst/>
          </a:prstGeom>
        </p:spPr>
        <p:txBody>
          <a:bodyPr lIns="53578" tIns="53578" rIns="53578" bIns="53578" anchor="ctr">
            <a:noAutofit/>
          </a:bodyPr>
          <a:lstStyle>
            <a:lvl1pPr algn="ctr" defTabSz="1821656">
              <a:defRPr sz="8600">
                <a:effectLst>
                  <a:outerShdw sx="100000" sy="100000" kx="0" ky="0" algn="b" rotWithShape="0" blurRad="38100" dist="38100" dir="2700000">
                    <a:srgbClr val="FFFFFF"/>
                  </a:outerShdw>
                </a:effectLst>
                <a:uFill>
                  <a:solidFill>
                    <a:srgbClr val="FFFFFF"/>
                  </a:solidFill>
                </a:uFill>
                <a:latin typeface="Garamond"/>
                <a:ea typeface="Garamond"/>
                <a:cs typeface="Garamond"/>
                <a:sym typeface="Garamond"/>
              </a:defRPr>
            </a:lvl1pPr>
          </a:lstStyle>
          <a:p>
            <a:pPr/>
            <a:r>
              <a:t>Title Text</a:t>
            </a:r>
          </a:p>
        </p:txBody>
      </p:sp>
      <p:sp>
        <p:nvSpPr>
          <p:cNvPr id="182" name="Body Level One…"/>
          <p:cNvSpPr/>
          <p:nvPr>
            <p:ph type="body" idx="1"/>
          </p:nvPr>
        </p:nvSpPr>
        <p:spPr>
          <a:xfrm>
            <a:off x="3958828" y="3196828"/>
            <a:ext cx="16466344" cy="10519172"/>
          </a:xfrm>
          <a:prstGeom prst="rect">
            <a:avLst/>
          </a:prstGeom>
        </p:spPr>
        <p:txBody>
          <a:bodyPr lIns="53578" tIns="53578" rIns="53578" bIns="53578"/>
          <a:lstStyle>
            <a:lvl1pPr marL="467590" indent="-467590" defTabSz="1821656">
              <a:spcBef>
                <a:spcPts val="1500"/>
              </a:spcBef>
              <a:buClr>
                <a:srgbClr val="FFFED5"/>
              </a:buClr>
              <a:buSzPct val="75000"/>
              <a:buChar char=""/>
              <a:defRPr sz="6000">
                <a:effectLst>
                  <a:outerShdw sx="100000" sy="100000" kx="0" ky="0" algn="b" rotWithShape="0" blurRad="38100" dist="38100" dir="2700000">
                    <a:srgbClr val="031EAA"/>
                  </a:outerShdw>
                </a:effectLst>
                <a:uFill>
                  <a:solidFill>
                    <a:srgbClr val="FFFFFF"/>
                  </a:solidFill>
                </a:uFill>
                <a:latin typeface="Garamond"/>
                <a:ea typeface="Garamond"/>
                <a:cs typeface="Garamond"/>
                <a:sym typeface="Garamond"/>
              </a:defRPr>
            </a:lvl1pPr>
            <a:lvl2pPr marL="848226" indent="-391026" defTabSz="1821656">
              <a:spcBef>
                <a:spcPts val="1300"/>
              </a:spcBef>
              <a:buClr>
                <a:srgbClr val="BFBFBF"/>
              </a:buClr>
              <a:buSzPct val="75000"/>
              <a:buChar char=""/>
              <a:defRPr sz="5200">
                <a:effectLst>
                  <a:outerShdw sx="100000" sy="100000" kx="0" ky="0" algn="b" rotWithShape="0" blurRad="38100" dist="38100" dir="2700000">
                    <a:srgbClr val="031EAA"/>
                  </a:outerShdw>
                </a:effectLst>
                <a:uFill>
                  <a:solidFill>
                    <a:srgbClr val="FFFFFF"/>
                  </a:solidFill>
                </a:uFill>
                <a:latin typeface="Garamond"/>
                <a:ea typeface="Garamond"/>
                <a:cs typeface="Garamond"/>
                <a:sym typeface="Garamond"/>
              </a:defRPr>
            </a:lvl2pPr>
            <a:lvl3pPr marL="1223682" indent="-309282" defTabSz="1821656">
              <a:spcBef>
                <a:spcPts val="1100"/>
              </a:spcBef>
              <a:buClr>
                <a:srgbClr val="797BAA"/>
              </a:buClr>
              <a:buSzPct val="75000"/>
              <a:buChar char=""/>
              <a:defRPr sz="4600">
                <a:effectLst>
                  <a:outerShdw sx="100000" sy="100000" kx="0" ky="0" algn="b" rotWithShape="0" blurRad="38100" dist="38100" dir="2700000">
                    <a:srgbClr val="031EAA"/>
                  </a:outerShdw>
                </a:effectLst>
                <a:uFill>
                  <a:solidFill>
                    <a:srgbClr val="FFFFFF"/>
                  </a:solidFill>
                </a:uFill>
                <a:latin typeface="Garamond"/>
                <a:ea typeface="Garamond"/>
                <a:cs typeface="Garamond"/>
                <a:sym typeface="Garamond"/>
              </a:defRPr>
            </a:lvl3pPr>
            <a:lvl4pPr marL="1681842" indent="-310242" defTabSz="1821656">
              <a:spcBef>
                <a:spcPts val="900"/>
              </a:spcBef>
              <a:buClr>
                <a:srgbClr val="FFD479"/>
              </a:buClr>
              <a:buSzPct val="75000"/>
              <a:buChar char=""/>
              <a:defRPr sz="3800">
                <a:effectLst>
                  <a:outerShdw sx="100000" sy="100000" kx="0" ky="0" algn="b" rotWithShape="0" blurRad="38100" dist="38100" dir="2700000">
                    <a:srgbClr val="031EAA"/>
                  </a:outerShdw>
                </a:effectLst>
                <a:uFill>
                  <a:solidFill>
                    <a:srgbClr val="FFFFFF"/>
                  </a:solidFill>
                </a:uFill>
                <a:latin typeface="Garamond"/>
                <a:ea typeface="Garamond"/>
                <a:cs typeface="Garamond"/>
                <a:sym typeface="Garamond"/>
              </a:defRPr>
            </a:lvl4pPr>
            <a:lvl5pPr marL="2139042" indent="-310242" defTabSz="1821656">
              <a:spcBef>
                <a:spcPts val="900"/>
              </a:spcBef>
              <a:buClr>
                <a:srgbClr val="FFFFFF"/>
              </a:buClr>
              <a:buSzPct val="75000"/>
              <a:buChar char=""/>
              <a:defRPr sz="3800">
                <a:effectLst>
                  <a:outerShdw sx="100000" sy="100000" kx="0" ky="0" algn="b" rotWithShape="0" blurRad="38100" dist="38100" dir="2700000">
                    <a:srgbClr val="031EAA"/>
                  </a:outerShdw>
                </a:effectLst>
                <a:uFill>
                  <a:solidFill>
                    <a:srgbClr val="FFFFFF"/>
                  </a:solidFill>
                </a:uFill>
                <a:latin typeface="Garamond"/>
                <a:ea typeface="Garamond"/>
                <a:cs typeface="Garamond"/>
                <a:sym typeface="Garamond"/>
              </a:defRPr>
            </a:lvl5pPr>
          </a:lstStyle>
          <a:p>
            <a:pPr/>
            <a:r>
              <a:t>Body Level One</a:t>
            </a:r>
          </a:p>
          <a:p>
            <a:pPr lvl="1"/>
            <a:r>
              <a:t>Body Level Two</a:t>
            </a:r>
          </a:p>
          <a:p>
            <a:pPr lvl="2"/>
            <a:r>
              <a:t>Body Level Three</a:t>
            </a:r>
          </a:p>
          <a:p>
            <a:pPr lvl="3"/>
            <a:r>
              <a:t>Body Level Four</a:t>
            </a:r>
          </a:p>
          <a:p>
            <a:pPr lvl="4"/>
            <a:r>
              <a:t>Body Level Five</a:t>
            </a:r>
          </a:p>
        </p:txBody>
      </p:sp>
      <p:sp>
        <p:nvSpPr>
          <p:cNvPr id="183" name="Slide Number"/>
          <p:cNvSpPr/>
          <p:nvPr>
            <p:ph type="sldNum" sz="quarter" idx="2"/>
          </p:nvPr>
        </p:nvSpPr>
        <p:spPr>
          <a:xfrm>
            <a:off x="20047471" y="13019484"/>
            <a:ext cx="374130" cy="366379"/>
          </a:xfrm>
          <a:prstGeom prst="rect">
            <a:avLst/>
          </a:prstGeom>
          <a:ln>
            <a:round/>
          </a:ln>
        </p:spPr>
        <p:txBody>
          <a:bodyPr wrap="none" lIns="53578" tIns="53578" rIns="53578" bIns="53578" anchor="t"/>
          <a:lstStyle>
            <a:lvl1pPr defTabSz="1821656">
              <a:defRPr sz="1800">
                <a:solidFill>
                  <a:srgbClr val="FFFFFF"/>
                </a:solidFill>
                <a:effectLst>
                  <a:outerShdw sx="100000" sy="100000" kx="0" ky="0" algn="b" rotWithShape="0" blurRad="38100" dist="38100" dir="2700000">
                    <a:srgbClr val="031EAA"/>
                  </a:outerShdw>
                </a:effectLst>
                <a:uFill>
                  <a:solidFill>
                    <a:srgbClr val="FFFFFF"/>
                  </a:solidFill>
                </a:u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spTree>
      <p:nvGrpSpPr>
        <p:cNvPr id="1" name=""/>
        <p:cNvGrpSpPr/>
        <p:nvPr/>
      </p:nvGrpSpPr>
      <p:grpSpPr>
        <a:xfrm>
          <a:off x="0" y="0"/>
          <a:ext cx="0" cy="0"/>
          <a:chOff x="0" y="0"/>
          <a:chExt cx="0" cy="0"/>
        </a:xfrm>
      </p:grpSpPr>
      <p:sp>
        <p:nvSpPr>
          <p:cNvPr id="24" name="Image"/>
          <p:cNvSpPr/>
          <p:nvPr>
            <p:ph type="pic" sz="half" idx="13"/>
          </p:nvPr>
        </p:nvSpPr>
        <p:spPr>
          <a:xfrm>
            <a:off x="5307210" y="892968"/>
            <a:ext cx="13751720" cy="8322470"/>
          </a:xfrm>
          <a:prstGeom prst="rect">
            <a:avLst/>
          </a:prstGeom>
        </p:spPr>
        <p:txBody>
          <a:bodyPr lIns="91439" tIns="45719" rIns="91439" bIns="45719"/>
          <a:lstStyle/>
          <a:p>
            <a:pPr/>
          </a:p>
        </p:txBody>
      </p:sp>
      <p:sp>
        <p:nvSpPr>
          <p:cNvPr id="25" name="Title Text"/>
          <p:cNvSpPr/>
          <p:nvPr>
            <p:ph type="title"/>
          </p:nvPr>
        </p:nvSpPr>
        <p:spPr>
          <a:xfrm>
            <a:off x="4833937" y="9447609"/>
            <a:ext cx="14716126" cy="2000251"/>
          </a:xfrm>
          <a:prstGeom prst="rect">
            <a:avLst/>
          </a:prstGeom>
        </p:spPr>
        <p:txBody>
          <a:bodyPr lIns="71437" tIns="71437" rIns="71437" bIns="71437"/>
          <a:lstStyle>
            <a:lvl1pPr algn="ctr" defTabSz="821531">
              <a:defRPr b="0" sz="11200">
                <a:solidFill>
                  <a:srgbClr val="000000"/>
                </a:solidFill>
                <a:latin typeface="+mn-lt"/>
                <a:ea typeface="+mn-ea"/>
                <a:cs typeface="+mn-cs"/>
                <a:sym typeface="Helvetica Light"/>
              </a:defRPr>
            </a:lvl1pPr>
          </a:lstStyle>
          <a:p>
            <a:pPr/>
            <a:r>
              <a:t>Title Text</a:t>
            </a:r>
          </a:p>
        </p:txBody>
      </p:sp>
      <p:sp>
        <p:nvSpPr>
          <p:cNvPr id="26" name="Body Level One…"/>
          <p:cNvSpPr/>
          <p:nvPr>
            <p:ph type="body" sz="quarter" idx="1"/>
          </p:nvPr>
        </p:nvSpPr>
        <p:spPr>
          <a:xfrm>
            <a:off x="4833937" y="11519296"/>
            <a:ext cx="14716126" cy="1589486"/>
          </a:xfrm>
          <a:prstGeom prst="rect">
            <a:avLst/>
          </a:prstGeom>
        </p:spPr>
        <p:txBody>
          <a:bodyPr lIns="71437" tIns="71437" rIns="71437" bIns="71437">
            <a:normAutofit fontScale="100000" lnSpcReduction="0"/>
          </a:bodyPr>
          <a:lstStyle>
            <a:lvl1pPr algn="ctr" defTabSz="821531">
              <a:spcBef>
                <a:spcPts val="0"/>
              </a:spcBef>
              <a:defRPr sz="4400">
                <a:solidFill>
                  <a:srgbClr val="000000"/>
                </a:solidFill>
                <a:latin typeface="+mn-lt"/>
                <a:ea typeface="+mn-ea"/>
                <a:cs typeface="+mn-cs"/>
                <a:sym typeface="Helvetica Light"/>
              </a:defRPr>
            </a:lvl1pPr>
            <a:lvl2pPr indent="228600" algn="ctr" defTabSz="821531">
              <a:spcBef>
                <a:spcPts val="0"/>
              </a:spcBef>
              <a:defRPr sz="4400">
                <a:solidFill>
                  <a:srgbClr val="000000"/>
                </a:solidFill>
                <a:latin typeface="+mn-lt"/>
                <a:ea typeface="+mn-ea"/>
                <a:cs typeface="+mn-cs"/>
                <a:sym typeface="Helvetica Light"/>
              </a:defRPr>
            </a:lvl2pPr>
            <a:lvl3pPr indent="457200" algn="ctr" defTabSz="821531">
              <a:spcBef>
                <a:spcPts val="0"/>
              </a:spcBef>
              <a:defRPr sz="4400">
                <a:solidFill>
                  <a:srgbClr val="000000"/>
                </a:solidFill>
                <a:latin typeface="+mn-lt"/>
                <a:ea typeface="+mn-ea"/>
                <a:cs typeface="+mn-cs"/>
                <a:sym typeface="Helvetica Light"/>
              </a:defRPr>
            </a:lvl3pPr>
            <a:lvl4pPr indent="685800" algn="ctr" defTabSz="821531">
              <a:spcBef>
                <a:spcPts val="0"/>
              </a:spcBef>
              <a:defRPr sz="4400">
                <a:solidFill>
                  <a:srgbClr val="000000"/>
                </a:solidFill>
                <a:latin typeface="+mn-lt"/>
                <a:ea typeface="+mn-ea"/>
                <a:cs typeface="+mn-cs"/>
                <a:sym typeface="Helvetica Light"/>
              </a:defRPr>
            </a:lvl4pPr>
            <a:lvl5pPr indent="914400" algn="ctr" defTabSz="821531">
              <a:spcBef>
                <a:spcPts val="0"/>
              </a:spcBef>
              <a:defRPr sz="4400">
                <a:solidFill>
                  <a:srgbClr val="000000"/>
                </a:solidFill>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p:nvPr>
            <p:ph type="sldNum" sz="quarter" idx="2"/>
          </p:nvPr>
        </p:nvSpPr>
        <p:spPr>
          <a:xfrm>
            <a:off x="11935814" y="13001625"/>
            <a:ext cx="494513" cy="511175"/>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type="tx" showMasterSp="0" showMasterPhAnim="1">
  <p:cSld name="Default - Title Only">
    <p:bg>
      <p:bgPr>
        <a:solidFill>
          <a:srgbClr val="000000"/>
        </a:solidFill>
      </p:bgPr>
    </p:bg>
    <p:spTree>
      <p:nvGrpSpPr>
        <p:cNvPr id="1" name=""/>
        <p:cNvGrpSpPr/>
        <p:nvPr/>
      </p:nvGrpSpPr>
      <p:grpSpPr>
        <a:xfrm>
          <a:off x="0" y="0"/>
          <a:ext cx="0" cy="0"/>
          <a:chOff x="0" y="0"/>
          <a:chExt cx="0" cy="0"/>
        </a:xfrm>
      </p:grpSpPr>
      <p:grpSp>
        <p:nvGrpSpPr>
          <p:cNvPr id="197" name="Group"/>
          <p:cNvGrpSpPr/>
          <p:nvPr/>
        </p:nvGrpSpPr>
        <p:grpSpPr>
          <a:xfrm>
            <a:off x="3047999" y="7804150"/>
            <a:ext cx="6800852" cy="5899151"/>
            <a:chOff x="0" y="0"/>
            <a:chExt cx="6800850" cy="5899150"/>
          </a:xfrm>
        </p:grpSpPr>
        <p:sp>
          <p:nvSpPr>
            <p:cNvPr id="190" name="Shape"/>
            <p:cNvSpPr/>
            <p:nvPr/>
          </p:nvSpPr>
          <p:spPr>
            <a:xfrm>
              <a:off x="0" y="158749"/>
              <a:ext cx="6800851" cy="57277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29" y="790"/>
                  </a:moveTo>
                  <a:lnTo>
                    <a:pt x="1629" y="359"/>
                  </a:lnTo>
                  <a:lnTo>
                    <a:pt x="0" y="0"/>
                  </a:lnTo>
                  <a:lnTo>
                    <a:pt x="0" y="144"/>
                  </a:lnTo>
                  <a:lnTo>
                    <a:pt x="1629" y="503"/>
                  </a:lnTo>
                  <a:lnTo>
                    <a:pt x="3268" y="934"/>
                  </a:lnTo>
                  <a:lnTo>
                    <a:pt x="5625" y="1796"/>
                  </a:lnTo>
                  <a:lnTo>
                    <a:pt x="7861" y="2933"/>
                  </a:lnTo>
                  <a:lnTo>
                    <a:pt x="10046" y="4370"/>
                  </a:lnTo>
                  <a:lnTo>
                    <a:pt x="12100" y="6023"/>
                  </a:lnTo>
                  <a:lnTo>
                    <a:pt x="13972" y="7819"/>
                  </a:lnTo>
                  <a:lnTo>
                    <a:pt x="15732" y="9902"/>
                  </a:lnTo>
                  <a:lnTo>
                    <a:pt x="17300" y="12201"/>
                  </a:lnTo>
                  <a:lnTo>
                    <a:pt x="18757" y="14715"/>
                  </a:lnTo>
                  <a:lnTo>
                    <a:pt x="19597" y="16356"/>
                  </a:lnTo>
                  <a:lnTo>
                    <a:pt x="20325" y="18080"/>
                  </a:lnTo>
                  <a:lnTo>
                    <a:pt x="20932" y="19804"/>
                  </a:lnTo>
                  <a:lnTo>
                    <a:pt x="21479" y="21600"/>
                  </a:lnTo>
                  <a:lnTo>
                    <a:pt x="21600" y="21600"/>
                  </a:lnTo>
                  <a:lnTo>
                    <a:pt x="21054" y="19804"/>
                  </a:lnTo>
                  <a:lnTo>
                    <a:pt x="20447" y="18080"/>
                  </a:lnTo>
                  <a:lnTo>
                    <a:pt x="19718" y="16356"/>
                  </a:lnTo>
                  <a:lnTo>
                    <a:pt x="18879" y="14643"/>
                  </a:lnTo>
                  <a:lnTo>
                    <a:pt x="17422" y="12129"/>
                  </a:lnTo>
                  <a:lnTo>
                    <a:pt x="15793" y="9830"/>
                  </a:lnTo>
                  <a:lnTo>
                    <a:pt x="14032" y="7747"/>
                  </a:lnTo>
                  <a:lnTo>
                    <a:pt x="12161" y="5879"/>
                  </a:lnTo>
                  <a:lnTo>
                    <a:pt x="10107" y="4227"/>
                  </a:lnTo>
                  <a:lnTo>
                    <a:pt x="7922" y="2862"/>
                  </a:lnTo>
                  <a:lnTo>
                    <a:pt x="5686" y="1652"/>
                  </a:lnTo>
                  <a:lnTo>
                    <a:pt x="3329" y="790"/>
                  </a:lnTo>
                  <a:lnTo>
                    <a:pt x="3329" y="790"/>
                  </a:lnTo>
                  <a:close/>
                </a:path>
              </a:pathLst>
            </a:custGeom>
            <a:gradFill flip="none" rotWithShape="1">
              <a:gsLst>
                <a:gs pos="0">
                  <a:srgbClr val="000000"/>
                </a:gs>
                <a:gs pos="50000">
                  <a:srgbClr val="031EAA"/>
                </a:gs>
                <a:gs pos="100000">
                  <a:srgbClr val="000000"/>
                </a:gs>
              </a:gsLst>
              <a:lin ang="27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91" name="Shape"/>
            <p:cNvSpPr/>
            <p:nvPr/>
          </p:nvSpPr>
          <p:spPr>
            <a:xfrm>
              <a:off x="0" y="0"/>
              <a:ext cx="5886451" cy="58991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21600"/>
                  </a:lnTo>
                  <a:lnTo>
                    <a:pt x="21600" y="21600"/>
                  </a:lnTo>
                  <a:close/>
                </a:path>
              </a:pathLst>
            </a:custGeom>
            <a:gradFill flip="none" rotWithShape="1">
              <a:gsLst>
                <a:gs pos="0">
                  <a:srgbClr val="031EAA"/>
                </a:gs>
                <a:gs pos="50000">
                  <a:srgbClr val="000000"/>
                </a:gs>
                <a:gs pos="100000">
                  <a:srgbClr val="031EAA"/>
                </a:gs>
              </a:gsLst>
              <a:lin ang="189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92" name="Shape"/>
            <p:cNvSpPr/>
            <p:nvPr/>
          </p:nvSpPr>
          <p:spPr>
            <a:xfrm>
              <a:off x="0" y="879475"/>
              <a:ext cx="5540376" cy="50069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00" y="18861"/>
                  </a:moveTo>
                  <a:lnTo>
                    <a:pt x="20944" y="20258"/>
                  </a:lnTo>
                  <a:lnTo>
                    <a:pt x="21439" y="21600"/>
                  </a:lnTo>
                  <a:lnTo>
                    <a:pt x="21600" y="21600"/>
                  </a:lnTo>
                  <a:lnTo>
                    <a:pt x="21080" y="20121"/>
                  </a:lnTo>
                  <a:lnTo>
                    <a:pt x="20412" y="18724"/>
                  </a:lnTo>
                  <a:lnTo>
                    <a:pt x="19001" y="15847"/>
                  </a:lnTo>
                  <a:lnTo>
                    <a:pt x="17268" y="13026"/>
                  </a:lnTo>
                  <a:lnTo>
                    <a:pt x="15299" y="10355"/>
                  </a:lnTo>
                  <a:lnTo>
                    <a:pt x="13133" y="7972"/>
                  </a:lnTo>
                  <a:lnTo>
                    <a:pt x="10843" y="5835"/>
                  </a:lnTo>
                  <a:lnTo>
                    <a:pt x="8318" y="4027"/>
                  </a:lnTo>
                  <a:lnTo>
                    <a:pt x="5632" y="2383"/>
                  </a:lnTo>
                  <a:lnTo>
                    <a:pt x="2897" y="1068"/>
                  </a:lnTo>
                  <a:lnTo>
                    <a:pt x="0" y="0"/>
                  </a:lnTo>
                  <a:lnTo>
                    <a:pt x="0" y="164"/>
                  </a:lnTo>
                  <a:lnTo>
                    <a:pt x="2748" y="1219"/>
                  </a:lnTo>
                  <a:lnTo>
                    <a:pt x="5521" y="2534"/>
                  </a:lnTo>
                  <a:lnTo>
                    <a:pt x="8194" y="4178"/>
                  </a:lnTo>
                  <a:lnTo>
                    <a:pt x="10720" y="5986"/>
                  </a:lnTo>
                  <a:lnTo>
                    <a:pt x="13022" y="8122"/>
                  </a:lnTo>
                  <a:lnTo>
                    <a:pt x="15176" y="10506"/>
                  </a:lnTo>
                  <a:lnTo>
                    <a:pt x="17144" y="13149"/>
                  </a:lnTo>
                  <a:lnTo>
                    <a:pt x="18889" y="15984"/>
                  </a:lnTo>
                  <a:lnTo>
                    <a:pt x="20300" y="18861"/>
                  </a:lnTo>
                  <a:close/>
                </a:path>
              </a:pathLst>
            </a:custGeom>
            <a:gradFill flip="none" rotWithShape="1">
              <a:gsLst>
                <a:gs pos="0">
                  <a:srgbClr val="000000"/>
                </a:gs>
                <a:gs pos="50000">
                  <a:srgbClr val="031EAA"/>
                </a:gs>
                <a:gs pos="100000">
                  <a:srgbClr val="000000"/>
                </a:gs>
              </a:gsLst>
              <a:lin ang="27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93" name="Shape"/>
            <p:cNvSpPr/>
            <p:nvPr/>
          </p:nvSpPr>
          <p:spPr>
            <a:xfrm>
              <a:off x="0" y="268287"/>
              <a:ext cx="5540376" cy="56078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47"/>
                  </a:lnTo>
                  <a:lnTo>
                    <a:pt x="2599" y="1075"/>
                  </a:lnTo>
                  <a:lnTo>
                    <a:pt x="5273" y="2321"/>
                  </a:lnTo>
                  <a:lnTo>
                    <a:pt x="7798" y="3714"/>
                  </a:lnTo>
                  <a:lnTo>
                    <a:pt x="10125" y="5400"/>
                  </a:lnTo>
                  <a:lnTo>
                    <a:pt x="12353" y="7233"/>
                  </a:lnTo>
                  <a:lnTo>
                    <a:pt x="14408" y="9358"/>
                  </a:lnTo>
                  <a:lnTo>
                    <a:pt x="16215" y="11509"/>
                  </a:lnTo>
                  <a:lnTo>
                    <a:pt x="17998" y="14001"/>
                  </a:lnTo>
                  <a:lnTo>
                    <a:pt x="19013" y="15858"/>
                  </a:lnTo>
                  <a:lnTo>
                    <a:pt x="19978" y="17788"/>
                  </a:lnTo>
                  <a:lnTo>
                    <a:pt x="20820" y="19743"/>
                  </a:lnTo>
                  <a:lnTo>
                    <a:pt x="21451" y="21600"/>
                  </a:lnTo>
                  <a:lnTo>
                    <a:pt x="21600" y="21600"/>
                  </a:lnTo>
                  <a:lnTo>
                    <a:pt x="20932" y="19621"/>
                  </a:lnTo>
                  <a:lnTo>
                    <a:pt x="20090" y="17654"/>
                  </a:lnTo>
                  <a:lnTo>
                    <a:pt x="19149" y="15736"/>
                  </a:lnTo>
                  <a:lnTo>
                    <a:pt x="18109" y="13879"/>
                  </a:lnTo>
                  <a:lnTo>
                    <a:pt x="16339" y="11386"/>
                  </a:lnTo>
                  <a:lnTo>
                    <a:pt x="14520" y="9224"/>
                  </a:lnTo>
                  <a:lnTo>
                    <a:pt x="12477" y="7098"/>
                  </a:lnTo>
                  <a:lnTo>
                    <a:pt x="10237" y="5266"/>
                  </a:lnTo>
                  <a:lnTo>
                    <a:pt x="7947" y="3580"/>
                  </a:lnTo>
                  <a:lnTo>
                    <a:pt x="5409" y="2187"/>
                  </a:lnTo>
                  <a:lnTo>
                    <a:pt x="2748" y="953"/>
                  </a:lnTo>
                  <a:lnTo>
                    <a:pt x="0" y="0"/>
                  </a:lnTo>
                  <a:lnTo>
                    <a:pt x="0" y="0"/>
                  </a:lnTo>
                  <a:close/>
                </a:path>
              </a:pathLst>
            </a:custGeom>
            <a:gradFill flip="none" rotWithShape="1">
              <a:gsLst>
                <a:gs pos="0">
                  <a:srgbClr val="000000"/>
                </a:gs>
                <a:gs pos="50000">
                  <a:srgbClr val="031EAA"/>
                </a:gs>
                <a:gs pos="100000">
                  <a:srgbClr val="000000"/>
                </a:gs>
              </a:gsLst>
              <a:lin ang="27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94" name="Circle"/>
            <p:cNvSpPr/>
            <p:nvPr/>
          </p:nvSpPr>
          <p:spPr>
            <a:xfrm>
              <a:off x="663575" y="1036240"/>
              <a:ext cx="273053" cy="273053"/>
            </a:xfrm>
            <a:prstGeom prst="ellipse">
              <a:avLst/>
            </a:prstGeom>
            <a:gradFill flip="none" rotWithShape="1">
              <a:gsLst>
                <a:gs pos="0">
                  <a:srgbClr val="031EAA"/>
                </a:gs>
                <a:gs pos="100000">
                  <a:srgbClr val="000000"/>
                </a:gs>
              </a:gsLst>
              <a:lin ang="189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95" name="Circle"/>
            <p:cNvSpPr/>
            <p:nvPr/>
          </p:nvSpPr>
          <p:spPr>
            <a:xfrm>
              <a:off x="4875609" y="4527551"/>
              <a:ext cx="292101" cy="292101"/>
            </a:xfrm>
            <a:prstGeom prst="ellipse">
              <a:avLst/>
            </a:prstGeom>
            <a:gradFill flip="none" rotWithShape="1">
              <a:gsLst>
                <a:gs pos="0">
                  <a:srgbClr val="031EAA"/>
                </a:gs>
                <a:gs pos="100000">
                  <a:srgbClr val="000000"/>
                </a:gs>
              </a:gsLst>
              <a:lin ang="27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sp>
          <p:nvSpPr>
            <p:cNvPr id="196" name="Circle"/>
            <p:cNvSpPr/>
            <p:nvPr/>
          </p:nvSpPr>
          <p:spPr>
            <a:xfrm>
              <a:off x="2511425" y="841375"/>
              <a:ext cx="384176" cy="384177"/>
            </a:xfrm>
            <a:prstGeom prst="ellipse">
              <a:avLst/>
            </a:prstGeom>
            <a:gradFill flip="none" rotWithShape="1">
              <a:gsLst>
                <a:gs pos="0">
                  <a:srgbClr val="031EAA"/>
                </a:gs>
                <a:gs pos="100000">
                  <a:srgbClr val="000000"/>
                </a:gs>
              </a:gsLst>
              <a:lin ang="18900000" scaled="0"/>
            </a:gradFill>
            <a:ln w="12700" cap="flat">
              <a:noFill/>
              <a:round/>
            </a:ln>
            <a:effectLst/>
          </p:spPr>
          <p:txBody>
            <a:bodyPr wrap="square" lIns="0" tIns="0" rIns="0" bIns="0" numCol="1" anchor="t">
              <a:noAutofit/>
            </a:bodyPr>
            <a:lstStyle/>
            <a:p>
              <a:pPr algn="l" defTabSz="1821656">
                <a:defRPr sz="3200">
                  <a:solidFill>
                    <a:srgbClr val="FFFFFF"/>
                  </a:solidFill>
                  <a:uFill>
                    <a:solidFill>
                      <a:srgbClr val="FFFFFF"/>
                    </a:solidFill>
                  </a:uFill>
                  <a:latin typeface="Arial"/>
                  <a:ea typeface="Arial"/>
                  <a:cs typeface="Arial"/>
                  <a:sym typeface="Arial"/>
                </a:defRPr>
              </a:pPr>
            </a:p>
          </p:txBody>
        </p:sp>
      </p:grpSp>
      <p:sp>
        <p:nvSpPr>
          <p:cNvPr id="198" name="Title Text"/>
          <p:cNvSpPr/>
          <p:nvPr>
            <p:ph type="title"/>
          </p:nvPr>
        </p:nvSpPr>
        <p:spPr>
          <a:xfrm>
            <a:off x="3958828" y="190501"/>
            <a:ext cx="16466344" cy="3009900"/>
          </a:xfrm>
          <a:prstGeom prst="rect">
            <a:avLst/>
          </a:prstGeom>
        </p:spPr>
        <p:txBody>
          <a:bodyPr lIns="53578" tIns="53578" rIns="53578" bIns="53578" anchor="ctr">
            <a:noAutofit/>
          </a:bodyPr>
          <a:lstStyle>
            <a:lvl1pPr algn="ctr" defTabSz="1821656">
              <a:defRPr sz="8600">
                <a:effectLst>
                  <a:outerShdw sx="100000" sy="100000" kx="0" ky="0" algn="b" rotWithShape="0" blurRad="38100" dist="38100" dir="2700000">
                    <a:srgbClr val="FFFFFF"/>
                  </a:outerShdw>
                </a:effectLst>
                <a:uFill>
                  <a:solidFill>
                    <a:srgbClr val="FFFFFF"/>
                  </a:solidFill>
                </a:uFill>
                <a:latin typeface="Garamond"/>
                <a:ea typeface="Garamond"/>
                <a:cs typeface="Garamond"/>
                <a:sym typeface="Garamond"/>
              </a:defRPr>
            </a:lvl1pPr>
          </a:lstStyle>
          <a:p>
            <a:pPr/>
            <a:r>
              <a:t>Title Text</a:t>
            </a:r>
          </a:p>
        </p:txBody>
      </p:sp>
      <p:sp>
        <p:nvSpPr>
          <p:cNvPr id="199" name="Slide Number"/>
          <p:cNvSpPr/>
          <p:nvPr>
            <p:ph type="sldNum" sz="quarter" idx="2"/>
          </p:nvPr>
        </p:nvSpPr>
        <p:spPr>
          <a:xfrm>
            <a:off x="20047471" y="13019484"/>
            <a:ext cx="374130" cy="366379"/>
          </a:xfrm>
          <a:prstGeom prst="rect">
            <a:avLst/>
          </a:prstGeom>
          <a:ln>
            <a:round/>
          </a:ln>
        </p:spPr>
        <p:txBody>
          <a:bodyPr wrap="none" lIns="53578" tIns="53578" rIns="53578" bIns="53578" anchor="t"/>
          <a:lstStyle>
            <a:lvl1pPr defTabSz="1821656">
              <a:defRPr sz="1800">
                <a:solidFill>
                  <a:srgbClr val="FFFFFF"/>
                </a:solidFill>
                <a:effectLst>
                  <a:outerShdw sx="100000" sy="100000" kx="0" ky="0" algn="b" rotWithShape="0" blurRad="38100" dist="38100" dir="2700000">
                    <a:srgbClr val="031EAA"/>
                  </a:outerShdw>
                </a:effectLst>
                <a:uFill>
                  <a:solidFill>
                    <a:srgbClr val="FFFFFF"/>
                  </a:solidFill>
                </a:u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6" name="Image"/>
          <p:cNvSpPr/>
          <p:nvPr>
            <p:ph type="pic" sz="half" idx="13"/>
          </p:nvPr>
        </p:nvSpPr>
        <p:spPr>
          <a:xfrm>
            <a:off x="6494859" y="1303734"/>
            <a:ext cx="11379201" cy="8591526"/>
          </a:xfrm>
          <a:prstGeom prst="rect">
            <a:avLst/>
          </a:prstGeom>
          <a:ln w="9525">
            <a:round/>
          </a:ln>
          <a:effectLst>
            <a:outerShdw sx="100000" sy="100000" kx="0" ky="0" algn="b" rotWithShape="0" blurRad="355600" dist="355600" dir="5400000">
              <a:srgbClr val="000000">
                <a:alpha val="75000"/>
              </a:srgbClr>
            </a:outerShdw>
          </a:effectLst>
        </p:spPr>
        <p:txBody>
          <a:bodyPr lIns="91439" tIns="45719" rIns="91439" bIns="45719"/>
          <a:lstStyle/>
          <a:p>
            <a:pPr/>
          </a:p>
        </p:txBody>
      </p:sp>
      <p:sp>
        <p:nvSpPr>
          <p:cNvPr id="207" name="Title Text"/>
          <p:cNvSpPr/>
          <p:nvPr>
            <p:ph type="title"/>
          </p:nvPr>
        </p:nvSpPr>
        <p:spPr>
          <a:xfrm>
            <a:off x="4548187" y="10519171"/>
            <a:ext cx="15234048" cy="2053829"/>
          </a:xfrm>
          <a:prstGeom prst="rect">
            <a:avLst/>
          </a:prstGeom>
        </p:spPr>
        <p:txBody>
          <a:bodyPr lIns="53578" tIns="53578" rIns="53578" bIns="53578" anchor="ctr">
            <a:noAutofit/>
          </a:bodyPr>
          <a:lstStyle>
            <a:lvl1pPr algn="ctr" defTabSz="821531">
              <a:defRPr b="0" sz="10600">
                <a:latin typeface="American Typewriter"/>
                <a:ea typeface="American Typewriter"/>
                <a:cs typeface="American Typewriter"/>
                <a:sym typeface="American Typewriter"/>
              </a:defRPr>
            </a:lvl1pPr>
          </a:lstStyle>
          <a:p>
            <a:pPr/>
            <a:r>
              <a:t>Title Text</a:t>
            </a:r>
          </a:p>
        </p:txBody>
      </p:sp>
      <p:sp>
        <p:nvSpPr>
          <p:cNvPr id="208" name="Slide Number"/>
          <p:cNvSpPr/>
          <p:nvPr>
            <p:ph type="sldNum" sz="quarter" idx="2"/>
          </p:nvPr>
        </p:nvSpPr>
        <p:spPr>
          <a:xfrm>
            <a:off x="11962979" y="12824619"/>
            <a:ext cx="450108" cy="437357"/>
          </a:xfrm>
          <a:prstGeom prst="rect">
            <a:avLst/>
          </a:prstGeom>
        </p:spPr>
        <p:txBody>
          <a:bodyPr wrap="none" lIns="53578" tIns="53578" rIns="53578" bIns="53578" anchor="t"/>
          <a:lstStyle>
            <a:lvl1pPr algn="ctr" defTabSz="821531">
              <a:defRPr sz="2200">
                <a:solidFill>
                  <a:srgbClr val="FFFFFF"/>
                </a:solidFill>
                <a:latin typeface="American Typewriter"/>
                <a:ea typeface="American Typewriter"/>
                <a:cs typeface="American Typewriter"/>
                <a:sym typeface="American Typewriter"/>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type="tx" showMasterSp="0" showMasterPhAnim="1">
  <p:cSld name="Title &amp; Bullets">
    <p:bg>
      <p:bgPr>
        <a:solidFill>
          <a:srgbClr val="000000"/>
        </a:solidFill>
      </p:bgPr>
    </p:bg>
    <p:spTree>
      <p:nvGrpSpPr>
        <p:cNvPr id="1" name=""/>
        <p:cNvGrpSpPr/>
        <p:nvPr/>
      </p:nvGrpSpPr>
      <p:grpSpPr>
        <a:xfrm>
          <a:off x="0" y="0"/>
          <a:ext cx="0" cy="0"/>
          <a:chOff x="0" y="0"/>
          <a:chExt cx="0" cy="0"/>
        </a:xfrm>
      </p:grpSpPr>
      <p:sp>
        <p:nvSpPr>
          <p:cNvPr id="215" name="Title Text"/>
          <p:cNvSpPr/>
          <p:nvPr>
            <p:ph type="title"/>
          </p:nvPr>
        </p:nvSpPr>
        <p:spPr>
          <a:xfrm>
            <a:off x="4833937" y="357187"/>
            <a:ext cx="14716126" cy="3429001"/>
          </a:xfrm>
          <a:prstGeom prst="rect">
            <a:avLst/>
          </a:prstGeom>
        </p:spPr>
        <p:txBody>
          <a:bodyPr lIns="71437" tIns="71437" rIns="71437" bIns="71437" anchor="ctr">
            <a:noAutofit/>
          </a:bodyPr>
          <a:lstStyle>
            <a:lvl1pPr algn="ctr" defTabSz="821531">
              <a:defRPr b="0" sz="11800">
                <a:latin typeface="Gill Sans"/>
                <a:ea typeface="Gill Sans"/>
                <a:cs typeface="Gill Sans"/>
                <a:sym typeface="Gill Sans"/>
              </a:defRPr>
            </a:lvl1pPr>
          </a:lstStyle>
          <a:p>
            <a:pPr/>
            <a:r>
              <a:t>Title Text</a:t>
            </a:r>
          </a:p>
        </p:txBody>
      </p:sp>
      <p:sp>
        <p:nvSpPr>
          <p:cNvPr id="216" name="Body Level One…"/>
          <p:cNvSpPr/>
          <p:nvPr>
            <p:ph type="body" sz="half" idx="1"/>
          </p:nvPr>
        </p:nvSpPr>
        <p:spPr>
          <a:xfrm>
            <a:off x="4833937" y="3893343"/>
            <a:ext cx="14716126" cy="8036720"/>
          </a:xfrm>
          <a:prstGeom prst="rect">
            <a:avLst/>
          </a:prstGeom>
        </p:spPr>
        <p:txBody>
          <a:bodyPr lIns="71437" tIns="71437" rIns="71437" bIns="71437" anchor="ctr"/>
          <a:lstStyle>
            <a:lvl1pPr marL="1106714" indent="-789214" defTabSz="821531">
              <a:spcBef>
                <a:spcPts val="3300"/>
              </a:spcBef>
              <a:buSzPct val="171000"/>
              <a:buChar char="•"/>
              <a:defRPr sz="5800">
                <a:latin typeface="Gill Sans"/>
                <a:ea typeface="Gill Sans"/>
                <a:cs typeface="Gill Sans"/>
                <a:sym typeface="Gill Sans"/>
              </a:defRPr>
            </a:lvl1pPr>
            <a:lvl2pPr marL="1551214" indent="-789214" defTabSz="821531">
              <a:spcBef>
                <a:spcPts val="3300"/>
              </a:spcBef>
              <a:buSzPct val="171000"/>
              <a:buChar char="•"/>
              <a:defRPr sz="5800">
                <a:latin typeface="Gill Sans"/>
                <a:ea typeface="Gill Sans"/>
                <a:cs typeface="Gill Sans"/>
                <a:sym typeface="Gill Sans"/>
              </a:defRPr>
            </a:lvl2pPr>
            <a:lvl3pPr marL="1995714" indent="-789214" defTabSz="821531">
              <a:spcBef>
                <a:spcPts val="3300"/>
              </a:spcBef>
              <a:buSzPct val="171000"/>
              <a:buChar char="•"/>
              <a:defRPr sz="5800">
                <a:latin typeface="Gill Sans"/>
                <a:ea typeface="Gill Sans"/>
                <a:cs typeface="Gill Sans"/>
                <a:sym typeface="Gill Sans"/>
              </a:defRPr>
            </a:lvl3pPr>
            <a:lvl4pPr marL="2440214" indent="-789214" defTabSz="821531">
              <a:spcBef>
                <a:spcPts val="3300"/>
              </a:spcBef>
              <a:buSzPct val="171000"/>
              <a:buChar char="•"/>
              <a:defRPr sz="5800">
                <a:latin typeface="Gill Sans"/>
                <a:ea typeface="Gill Sans"/>
                <a:cs typeface="Gill Sans"/>
                <a:sym typeface="Gill Sans"/>
              </a:defRPr>
            </a:lvl4pPr>
            <a:lvl5pPr marL="2884714" indent="-789214" defTabSz="821531">
              <a:spcBef>
                <a:spcPts val="3300"/>
              </a:spcBef>
              <a:buSzPct val="171000"/>
              <a:buChar char="•"/>
              <a:defRPr sz="5800">
                <a:latin typeface="Gill Sans"/>
                <a:ea typeface="Gill Sans"/>
                <a:cs typeface="Gill Sans"/>
                <a:sym typeface="Gill Sans"/>
              </a:defRPr>
            </a:lvl5pPr>
          </a:lstStyle>
          <a:p>
            <a:pPr/>
            <a:r>
              <a:t>Body Level One</a:t>
            </a:r>
          </a:p>
          <a:p>
            <a:pPr lvl="1"/>
            <a:r>
              <a:t>Body Level Two</a:t>
            </a:r>
          </a:p>
          <a:p>
            <a:pPr lvl="2"/>
            <a:r>
              <a:t>Body Level Three</a:t>
            </a:r>
          </a:p>
          <a:p>
            <a:pPr lvl="3"/>
            <a:r>
              <a:t>Body Level Four</a:t>
            </a:r>
          </a:p>
          <a:p>
            <a:pPr lvl="4"/>
            <a:r>
              <a:t>Body Level Five</a:t>
            </a:r>
          </a:p>
        </p:txBody>
      </p:sp>
      <p:sp>
        <p:nvSpPr>
          <p:cNvPr id="217" name="Slide Number"/>
          <p:cNvSpPr/>
          <p:nvPr>
            <p:ph type="sldNum" sz="quarter" idx="2"/>
          </p:nvPr>
        </p:nvSpPr>
        <p:spPr>
          <a:xfrm>
            <a:off x="11952882" y="13019484"/>
            <a:ext cx="460376" cy="498476"/>
          </a:xfrm>
          <a:prstGeom prst="rect">
            <a:avLst/>
          </a:prstGeom>
        </p:spPr>
        <p:txBody>
          <a:bodyPr wrap="none" lIns="71437" tIns="71437" rIns="71437" bIns="71437" anchor="t"/>
          <a:lstStyle>
            <a:lvl1pPr algn="ctr" defTabSz="821531">
              <a:defRPr sz="2400">
                <a:solidFill>
                  <a:srgbClr val="FFFFFF"/>
                </a:solidFill>
                <a:latin typeface="Gill Sans"/>
                <a:ea typeface="Gill Sans"/>
                <a:cs typeface="Gill Sans"/>
                <a:sym typeface="Gill San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type="tx" showMasterSp="0" showMasterPhAnim="1">
  <p:cSld name="Title &amp; Bullets copy">
    <p:bg>
      <p:bgPr>
        <a:solidFill>
          <a:srgbClr val="000000"/>
        </a:solidFill>
      </p:bgPr>
    </p:bg>
    <p:spTree>
      <p:nvGrpSpPr>
        <p:cNvPr id="1" name=""/>
        <p:cNvGrpSpPr/>
        <p:nvPr/>
      </p:nvGrpSpPr>
      <p:grpSpPr>
        <a:xfrm>
          <a:off x="0" y="0"/>
          <a:ext cx="0" cy="0"/>
          <a:chOff x="0" y="0"/>
          <a:chExt cx="0" cy="0"/>
        </a:xfrm>
      </p:grpSpPr>
      <p:sp>
        <p:nvSpPr>
          <p:cNvPr id="224" name="Title Text"/>
          <p:cNvSpPr/>
          <p:nvPr>
            <p:ph type="title"/>
          </p:nvPr>
        </p:nvSpPr>
        <p:spPr>
          <a:xfrm>
            <a:off x="3958828" y="184149"/>
            <a:ext cx="16466344" cy="3016251"/>
          </a:xfrm>
          <a:prstGeom prst="rect">
            <a:avLst/>
          </a:prstGeom>
        </p:spPr>
        <p:txBody>
          <a:bodyPr lIns="71437" tIns="71437" rIns="71437" bIns="71437" anchor="ctr">
            <a:noAutofit/>
          </a:bodyPr>
          <a:lstStyle>
            <a:lvl1pPr marL="81280" marR="81280" algn="ctr" defTabSz="1821656">
              <a:defRPr sz="8600">
                <a:uFill>
                  <a:solidFill>
                    <a:srgbClr val="FFFFFF"/>
                  </a:solidFill>
                </a:uFill>
                <a:latin typeface="Garamond"/>
                <a:ea typeface="Garamond"/>
                <a:cs typeface="Garamond"/>
                <a:sym typeface="Garamond"/>
              </a:defRPr>
            </a:lvl1pPr>
          </a:lstStyle>
          <a:p>
            <a:pPr/>
            <a:r>
              <a:t>Title Text</a:t>
            </a:r>
          </a:p>
        </p:txBody>
      </p:sp>
      <p:sp>
        <p:nvSpPr>
          <p:cNvPr id="225" name="Body Level One…"/>
          <p:cNvSpPr/>
          <p:nvPr>
            <p:ph type="body" idx="1"/>
          </p:nvPr>
        </p:nvSpPr>
        <p:spPr>
          <a:xfrm>
            <a:off x="3958828" y="3196828"/>
            <a:ext cx="16466344" cy="10519172"/>
          </a:xfrm>
          <a:prstGeom prst="rect">
            <a:avLst/>
          </a:prstGeom>
        </p:spPr>
        <p:txBody>
          <a:bodyPr lIns="71437" tIns="71437" rIns="71437" bIns="71437"/>
          <a:lstStyle>
            <a:lvl1pPr marL="508230" marR="81280" indent="-467590" defTabSz="1821656">
              <a:spcBef>
                <a:spcPts val="1400"/>
              </a:spcBef>
              <a:buSzPct val="100000"/>
              <a:buChar char="•"/>
              <a:defRPr sz="6000">
                <a:uFill>
                  <a:solidFill>
                    <a:srgbClr val="FFFFFF"/>
                  </a:solidFill>
                </a:uFill>
                <a:latin typeface="Garamond"/>
                <a:ea typeface="Garamond"/>
                <a:cs typeface="Garamond"/>
                <a:sym typeface="Garamond"/>
              </a:defRPr>
            </a:lvl1pPr>
            <a:lvl2pPr marL="888866" marR="81280" indent="-391026" defTabSz="1821656">
              <a:spcBef>
                <a:spcPts val="1200"/>
              </a:spcBef>
              <a:buSzPct val="100000"/>
              <a:buChar char="–"/>
              <a:defRPr sz="5200">
                <a:uFill>
                  <a:solidFill>
                    <a:srgbClr val="FFFFFF"/>
                  </a:solidFill>
                </a:uFill>
                <a:latin typeface="Garamond"/>
                <a:ea typeface="Garamond"/>
                <a:cs typeface="Garamond"/>
                <a:sym typeface="Garamond"/>
              </a:defRPr>
            </a:lvl2pPr>
            <a:lvl3pPr marL="1264322" marR="81280" indent="-309282" defTabSz="1821656">
              <a:spcBef>
                <a:spcPts val="1000"/>
              </a:spcBef>
              <a:buSzPct val="100000"/>
              <a:buChar char="•"/>
              <a:defRPr sz="4600">
                <a:uFill>
                  <a:solidFill>
                    <a:srgbClr val="FFFFFF"/>
                  </a:solidFill>
                </a:uFill>
                <a:latin typeface="Garamond"/>
                <a:ea typeface="Garamond"/>
                <a:cs typeface="Garamond"/>
                <a:sym typeface="Garamond"/>
              </a:defRPr>
            </a:lvl3pPr>
            <a:lvl4pPr marL="1722482" marR="81280" indent="-310242" defTabSz="1821656">
              <a:buSzPct val="100000"/>
              <a:buChar char="–"/>
              <a:defRPr sz="3800">
                <a:uFill>
                  <a:solidFill>
                    <a:srgbClr val="FFFFFF"/>
                  </a:solidFill>
                </a:uFill>
                <a:latin typeface="Garamond"/>
                <a:ea typeface="Garamond"/>
                <a:cs typeface="Garamond"/>
                <a:sym typeface="Garamond"/>
              </a:defRPr>
            </a:lvl4pPr>
            <a:lvl5pPr marL="2179682" marR="81280" indent="-310242" defTabSz="1821656">
              <a:buSzPct val="100000"/>
              <a:buChar char="»"/>
              <a:defRPr sz="3800">
                <a:uFill>
                  <a:solidFill>
                    <a:srgbClr val="FFFFFF"/>
                  </a:solidFill>
                </a:uFill>
                <a:latin typeface="Garamond"/>
                <a:ea typeface="Garamond"/>
                <a:cs typeface="Garamond"/>
                <a:sym typeface="Garamond"/>
              </a:defRPr>
            </a:lvl5pPr>
          </a:lstStyle>
          <a:p>
            <a:pPr/>
            <a:r>
              <a:t>Body Level One</a:t>
            </a:r>
          </a:p>
          <a:p>
            <a:pPr lvl="1"/>
            <a:r>
              <a:t>Body Level Two</a:t>
            </a:r>
          </a:p>
          <a:p>
            <a:pPr lvl="2"/>
            <a:r>
              <a:t>Body Level Three</a:t>
            </a:r>
          </a:p>
          <a:p>
            <a:pPr lvl="3"/>
            <a:r>
              <a:t>Body Level Four</a:t>
            </a:r>
          </a:p>
          <a:p>
            <a:pPr lvl="4"/>
            <a:r>
              <a:t>Body Level Five</a:t>
            </a:r>
          </a:p>
        </p:txBody>
      </p:sp>
      <p:sp>
        <p:nvSpPr>
          <p:cNvPr id="226" name="Slide Number"/>
          <p:cNvSpPr/>
          <p:nvPr>
            <p:ph type="sldNum" sz="quarter" idx="2"/>
          </p:nvPr>
        </p:nvSpPr>
        <p:spPr>
          <a:xfrm>
            <a:off x="18067338" y="12490450"/>
            <a:ext cx="441326" cy="485776"/>
          </a:xfrm>
          <a:prstGeom prst="rect">
            <a:avLst/>
          </a:prstGeom>
        </p:spPr>
        <p:txBody>
          <a:bodyPr wrap="none" lIns="71437" tIns="71437" rIns="71437" bIns="71437" anchor="t"/>
          <a:lstStyle>
            <a:lvl1pPr algn="ctr" defTabSz="1160859">
              <a:defRPr sz="2400">
                <a:solidFill>
                  <a:srgbClr val="FFFFFF"/>
                </a:solidFill>
                <a:uFill>
                  <a:solidFill>
                    <a:srgbClr val="FFFFFF"/>
                  </a:solidFill>
                </a:uFill>
                <a:latin typeface="Garamond"/>
                <a:ea typeface="Garamond"/>
                <a:cs typeface="Garamond"/>
                <a:sym typeface="Garamond"/>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type="tx" showMasterSp="0" showMasterPhAnim="1">
  <p:cSld name="Blank">
    <p:bg>
      <p:bgPr>
        <a:solidFill>
          <a:srgbClr val="000000"/>
        </a:solidFill>
      </p:bgPr>
    </p:bg>
    <p:spTree>
      <p:nvGrpSpPr>
        <p:cNvPr id="1" name=""/>
        <p:cNvGrpSpPr/>
        <p:nvPr/>
      </p:nvGrpSpPr>
      <p:grpSpPr>
        <a:xfrm>
          <a:off x="0" y="0"/>
          <a:ext cx="0" cy="0"/>
          <a:chOff x="0" y="0"/>
          <a:chExt cx="0" cy="0"/>
        </a:xfrm>
      </p:grpSpPr>
      <p:sp>
        <p:nvSpPr>
          <p:cNvPr id="233" name="Title Text"/>
          <p:cNvSpPr/>
          <p:nvPr>
            <p:ph type="title"/>
          </p:nvPr>
        </p:nvSpPr>
        <p:spPr>
          <a:xfrm>
            <a:off x="4423171" y="767953"/>
            <a:ext cx="15537658" cy="3196829"/>
          </a:xfrm>
          <a:prstGeom prst="rect">
            <a:avLst/>
          </a:prstGeom>
        </p:spPr>
        <p:txBody>
          <a:bodyPr lIns="71437" tIns="71437" rIns="71437" bIns="71437" anchor="ctr">
            <a:noAutofit/>
          </a:bodyPr>
          <a:lstStyle>
            <a:lvl1pPr marL="81280" marR="81280" algn="ctr" defTabSz="1821656">
              <a:defRPr b="0" sz="8600">
                <a:solidFill>
                  <a:srgbClr val="E8EFF4"/>
                </a:solidFill>
                <a:uFill>
                  <a:solidFill>
                    <a:srgbClr val="E8EFF4"/>
                  </a:solidFill>
                </a:uFill>
                <a:latin typeface="Times"/>
                <a:ea typeface="Times"/>
                <a:cs typeface="Times"/>
                <a:sym typeface="Times"/>
              </a:defRPr>
            </a:lvl1pPr>
          </a:lstStyle>
          <a:p>
            <a:pPr/>
            <a:r>
              <a:t>Title Text</a:t>
            </a:r>
          </a:p>
        </p:txBody>
      </p:sp>
      <p:sp>
        <p:nvSpPr>
          <p:cNvPr id="234" name="Body Level One…"/>
          <p:cNvSpPr/>
          <p:nvPr>
            <p:ph type="body" idx="1"/>
          </p:nvPr>
        </p:nvSpPr>
        <p:spPr>
          <a:xfrm>
            <a:off x="4423171" y="3964781"/>
            <a:ext cx="15537658" cy="9751219"/>
          </a:xfrm>
          <a:prstGeom prst="rect">
            <a:avLst/>
          </a:prstGeom>
        </p:spPr>
        <p:txBody>
          <a:bodyPr lIns="71437" tIns="71437" rIns="71437" bIns="71437"/>
          <a:lstStyle>
            <a:lvl1pPr marL="508230" marR="81280" indent="-467590" defTabSz="1821656">
              <a:spcBef>
                <a:spcPts val="1500"/>
              </a:spcBef>
              <a:buSzPct val="100000"/>
              <a:buChar char="•"/>
              <a:defRPr sz="6000">
                <a:uFill>
                  <a:solidFill>
                    <a:srgbClr val="FFFFFF"/>
                  </a:solidFill>
                </a:uFill>
                <a:latin typeface="Times"/>
                <a:ea typeface="Times"/>
                <a:cs typeface="Times"/>
                <a:sym typeface="Times"/>
              </a:defRPr>
            </a:lvl1pPr>
            <a:lvl2pPr marL="888866" marR="81280" indent="-391026" defTabSz="1821656">
              <a:spcBef>
                <a:spcPts val="1300"/>
              </a:spcBef>
              <a:buSzPct val="100000"/>
              <a:buChar char="–"/>
              <a:defRPr sz="5200">
                <a:uFill>
                  <a:solidFill>
                    <a:srgbClr val="FFFFFF"/>
                  </a:solidFill>
                </a:uFill>
                <a:latin typeface="Times"/>
                <a:ea typeface="Times"/>
                <a:cs typeface="Times"/>
                <a:sym typeface="Times"/>
              </a:defRPr>
            </a:lvl2pPr>
            <a:lvl3pPr marL="1264322" marR="81280" indent="-309282" defTabSz="1821656">
              <a:spcBef>
                <a:spcPts val="1100"/>
              </a:spcBef>
              <a:buSzPct val="100000"/>
              <a:buChar char="•"/>
              <a:defRPr sz="4600">
                <a:uFill>
                  <a:solidFill>
                    <a:srgbClr val="FFFFFF"/>
                  </a:solidFill>
                </a:uFill>
                <a:latin typeface="Times"/>
                <a:ea typeface="Times"/>
                <a:cs typeface="Times"/>
                <a:sym typeface="Times"/>
              </a:defRPr>
            </a:lvl3pPr>
            <a:lvl4pPr marL="1722482" marR="81280" indent="-310242" defTabSz="1821656">
              <a:spcBef>
                <a:spcPts val="900"/>
              </a:spcBef>
              <a:buSzPct val="100000"/>
              <a:buChar char="–"/>
              <a:defRPr sz="3800">
                <a:uFill>
                  <a:solidFill>
                    <a:srgbClr val="FFFFFF"/>
                  </a:solidFill>
                </a:uFill>
                <a:latin typeface="Times"/>
                <a:ea typeface="Times"/>
                <a:cs typeface="Times"/>
                <a:sym typeface="Times"/>
              </a:defRPr>
            </a:lvl4pPr>
            <a:lvl5pPr marL="2179682" marR="81280" indent="-310242" defTabSz="1821656">
              <a:spcBef>
                <a:spcPts val="900"/>
              </a:spcBef>
              <a:buSzPct val="100000"/>
              <a:buChar char="»"/>
              <a:defRPr sz="3800">
                <a:uFill>
                  <a:solidFill>
                    <a:srgbClr val="FFFFFF"/>
                  </a:solidFill>
                </a:uFill>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
        <p:nvSpPr>
          <p:cNvPr id="235" name="Slide Number"/>
          <p:cNvSpPr/>
          <p:nvPr>
            <p:ph type="sldNum" sz="quarter" idx="2"/>
          </p:nvPr>
        </p:nvSpPr>
        <p:spPr>
          <a:xfrm>
            <a:off x="17831792" y="12501562"/>
            <a:ext cx="460376" cy="511176"/>
          </a:xfrm>
          <a:prstGeom prst="rect">
            <a:avLst/>
          </a:prstGeom>
        </p:spPr>
        <p:txBody>
          <a:bodyPr wrap="none" lIns="71437" tIns="71437" rIns="71437" bIns="71437" anchor="t"/>
          <a:lstStyle>
            <a:lvl1pPr algn="ctr" defTabSz="1160859">
              <a:defRPr sz="2400">
                <a:solidFill>
                  <a:srgbClr val="FFFFFF"/>
                </a:solidFill>
                <a:uFill>
                  <a:solidFill>
                    <a:srgbClr val="FFFFFF"/>
                  </a:solidFill>
                </a:uFill>
                <a:latin typeface="Times"/>
                <a:ea typeface="Times"/>
                <a:cs typeface="Times"/>
                <a:sym typeface="Time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type="tx" showMasterSp="0" showMasterPhAnim="1">
  <p:cSld name="Blank">
    <p:bg>
      <p:bgPr>
        <a:solidFill>
          <a:srgbClr val="000000"/>
        </a:solidFill>
      </p:bgPr>
    </p:bg>
    <p:spTree>
      <p:nvGrpSpPr>
        <p:cNvPr id="1" name=""/>
        <p:cNvGrpSpPr/>
        <p:nvPr/>
      </p:nvGrpSpPr>
      <p:grpSpPr>
        <a:xfrm>
          <a:off x="0" y="0"/>
          <a:ext cx="0" cy="0"/>
          <a:chOff x="0" y="0"/>
          <a:chExt cx="0" cy="0"/>
        </a:xfrm>
      </p:grpSpPr>
      <p:sp>
        <p:nvSpPr>
          <p:cNvPr id="242" name="Title Text"/>
          <p:cNvSpPr/>
          <p:nvPr>
            <p:ph type="title"/>
          </p:nvPr>
        </p:nvSpPr>
        <p:spPr>
          <a:xfrm>
            <a:off x="4423171" y="767953"/>
            <a:ext cx="15537658" cy="3196829"/>
          </a:xfrm>
          <a:prstGeom prst="rect">
            <a:avLst/>
          </a:prstGeom>
        </p:spPr>
        <p:txBody>
          <a:bodyPr lIns="71437" tIns="71437" rIns="71437" bIns="71437" anchor="ctr">
            <a:noAutofit/>
          </a:bodyPr>
          <a:lstStyle>
            <a:lvl1pPr marL="81280" marR="81280" algn="ctr" defTabSz="1821656">
              <a:defRPr sz="8600">
                <a:solidFill>
                  <a:srgbClr val="E8EFF4"/>
                </a:solidFill>
                <a:uFill>
                  <a:solidFill>
                    <a:srgbClr val="E8EFF4"/>
                  </a:solidFill>
                </a:uFill>
                <a:latin typeface="Garamond"/>
                <a:ea typeface="Garamond"/>
                <a:cs typeface="Garamond"/>
                <a:sym typeface="Garamond"/>
              </a:defRPr>
            </a:lvl1pPr>
          </a:lstStyle>
          <a:p>
            <a:pPr/>
            <a:r>
              <a:t>Title Text</a:t>
            </a:r>
          </a:p>
        </p:txBody>
      </p:sp>
      <p:sp>
        <p:nvSpPr>
          <p:cNvPr id="243" name="Body Level One…"/>
          <p:cNvSpPr/>
          <p:nvPr>
            <p:ph type="body" idx="1"/>
          </p:nvPr>
        </p:nvSpPr>
        <p:spPr>
          <a:xfrm>
            <a:off x="4423171" y="3964781"/>
            <a:ext cx="15537658" cy="9751219"/>
          </a:xfrm>
          <a:prstGeom prst="rect">
            <a:avLst/>
          </a:prstGeom>
        </p:spPr>
        <p:txBody>
          <a:bodyPr lIns="71437" tIns="71437" rIns="71437" bIns="71437"/>
          <a:lstStyle>
            <a:lvl1pPr marL="508230" marR="81280" indent="-467590" defTabSz="1821656">
              <a:spcBef>
                <a:spcPts val="1400"/>
              </a:spcBef>
              <a:buSzPct val="100000"/>
              <a:buChar char="•"/>
              <a:defRPr sz="6000">
                <a:uFill>
                  <a:solidFill>
                    <a:srgbClr val="FFFFFF"/>
                  </a:solidFill>
                </a:uFill>
                <a:latin typeface="Garamond"/>
                <a:ea typeface="Garamond"/>
                <a:cs typeface="Garamond"/>
                <a:sym typeface="Garamond"/>
              </a:defRPr>
            </a:lvl1pPr>
            <a:lvl2pPr marL="888866" marR="81280" indent="-391026" defTabSz="1821656">
              <a:spcBef>
                <a:spcPts val="1200"/>
              </a:spcBef>
              <a:buSzPct val="100000"/>
              <a:buChar char="–"/>
              <a:defRPr sz="5200">
                <a:uFill>
                  <a:solidFill>
                    <a:srgbClr val="FFFFFF"/>
                  </a:solidFill>
                </a:uFill>
                <a:latin typeface="Garamond"/>
                <a:ea typeface="Garamond"/>
                <a:cs typeface="Garamond"/>
                <a:sym typeface="Garamond"/>
              </a:defRPr>
            </a:lvl2pPr>
            <a:lvl3pPr marL="1264322" marR="81280" indent="-309282" defTabSz="1821656">
              <a:spcBef>
                <a:spcPts val="1000"/>
              </a:spcBef>
              <a:buSzPct val="100000"/>
              <a:buChar char="•"/>
              <a:defRPr sz="4600">
                <a:uFill>
                  <a:solidFill>
                    <a:srgbClr val="FFFFFF"/>
                  </a:solidFill>
                </a:uFill>
                <a:latin typeface="Garamond"/>
                <a:ea typeface="Garamond"/>
                <a:cs typeface="Garamond"/>
                <a:sym typeface="Garamond"/>
              </a:defRPr>
            </a:lvl3pPr>
            <a:lvl4pPr marL="1722482" marR="81280" indent="-310242" defTabSz="1821656">
              <a:buSzPct val="100000"/>
              <a:buChar char="–"/>
              <a:defRPr sz="3800">
                <a:uFill>
                  <a:solidFill>
                    <a:srgbClr val="FFFFFF"/>
                  </a:solidFill>
                </a:uFill>
                <a:latin typeface="Garamond"/>
                <a:ea typeface="Garamond"/>
                <a:cs typeface="Garamond"/>
                <a:sym typeface="Garamond"/>
              </a:defRPr>
            </a:lvl4pPr>
            <a:lvl5pPr marL="2179682" marR="81280" indent="-310242" defTabSz="1821656">
              <a:buSzPct val="100000"/>
              <a:buChar char="»"/>
              <a:defRPr sz="3800">
                <a:uFill>
                  <a:solidFill>
                    <a:srgbClr val="FFFFFF"/>
                  </a:solidFill>
                </a:uFill>
                <a:latin typeface="Garamond"/>
                <a:ea typeface="Garamond"/>
                <a:cs typeface="Garamond"/>
                <a:sym typeface="Garamond"/>
              </a:defRPr>
            </a:lvl5pPr>
          </a:lstStyle>
          <a:p>
            <a:pPr/>
            <a:r>
              <a:t>Body Level One</a:t>
            </a:r>
          </a:p>
          <a:p>
            <a:pPr lvl="1"/>
            <a:r>
              <a:t>Body Level Two</a:t>
            </a:r>
          </a:p>
          <a:p>
            <a:pPr lvl="2"/>
            <a:r>
              <a:t>Body Level Three</a:t>
            </a:r>
          </a:p>
          <a:p>
            <a:pPr lvl="3"/>
            <a:r>
              <a:t>Body Level Four</a:t>
            </a:r>
          </a:p>
          <a:p>
            <a:pPr lvl="4"/>
            <a:r>
              <a:t>Body Level Five</a:t>
            </a:r>
          </a:p>
        </p:txBody>
      </p:sp>
      <p:sp>
        <p:nvSpPr>
          <p:cNvPr id="244" name="Slide Number"/>
          <p:cNvSpPr/>
          <p:nvPr>
            <p:ph type="sldNum" sz="quarter" idx="2"/>
          </p:nvPr>
        </p:nvSpPr>
        <p:spPr>
          <a:xfrm>
            <a:off x="17838738" y="12501562"/>
            <a:ext cx="441326" cy="485776"/>
          </a:xfrm>
          <a:prstGeom prst="rect">
            <a:avLst/>
          </a:prstGeom>
        </p:spPr>
        <p:txBody>
          <a:bodyPr wrap="none" lIns="71437" tIns="71437" rIns="71437" bIns="71437" anchor="t"/>
          <a:lstStyle>
            <a:lvl1pPr algn="ctr" defTabSz="1160859">
              <a:defRPr sz="2400">
                <a:solidFill>
                  <a:srgbClr val="FFFFFF"/>
                </a:solidFill>
                <a:uFill>
                  <a:solidFill>
                    <a:srgbClr val="FFFFFF"/>
                  </a:solidFill>
                </a:uFill>
                <a:latin typeface="Garamond"/>
                <a:ea typeface="Garamond"/>
                <a:cs typeface="Garamond"/>
                <a:sym typeface="Garamond"/>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type="tx" showMasterSp="0" showMasterPhAnim="1">
  <p:cSld name="Title &amp; Bullets">
    <p:bg>
      <p:bgPr>
        <a:solidFill>
          <a:srgbClr val="000000"/>
        </a:solidFill>
      </p:bgPr>
    </p:bg>
    <p:spTree>
      <p:nvGrpSpPr>
        <p:cNvPr id="1" name=""/>
        <p:cNvGrpSpPr/>
        <p:nvPr/>
      </p:nvGrpSpPr>
      <p:grpSpPr>
        <a:xfrm>
          <a:off x="0" y="0"/>
          <a:ext cx="0" cy="0"/>
          <a:chOff x="0" y="0"/>
          <a:chExt cx="0" cy="0"/>
        </a:xfrm>
      </p:grpSpPr>
      <p:sp>
        <p:nvSpPr>
          <p:cNvPr id="251" name="Title Text"/>
          <p:cNvSpPr/>
          <p:nvPr>
            <p:ph type="title"/>
          </p:nvPr>
        </p:nvSpPr>
        <p:spPr>
          <a:xfrm>
            <a:off x="3958828" y="184149"/>
            <a:ext cx="16466344" cy="3016251"/>
          </a:xfrm>
          <a:prstGeom prst="rect">
            <a:avLst/>
          </a:prstGeom>
        </p:spPr>
        <p:txBody>
          <a:bodyPr lIns="71437" tIns="71437" rIns="71437" bIns="71437" anchor="ctr">
            <a:noAutofit/>
          </a:bodyPr>
          <a:lstStyle>
            <a:lvl1pPr marL="81280" marR="81280" algn="ctr" defTabSz="1821656">
              <a:defRPr sz="8600">
                <a:uFill>
                  <a:solidFill>
                    <a:srgbClr val="FFFFFF"/>
                  </a:solidFill>
                </a:uFill>
                <a:latin typeface="Garamond"/>
                <a:ea typeface="Garamond"/>
                <a:cs typeface="Garamond"/>
                <a:sym typeface="Garamond"/>
              </a:defRPr>
            </a:lvl1pPr>
          </a:lstStyle>
          <a:p>
            <a:pPr/>
            <a:r>
              <a:t>Title Text</a:t>
            </a:r>
          </a:p>
        </p:txBody>
      </p:sp>
      <p:sp>
        <p:nvSpPr>
          <p:cNvPr id="252" name="Body Level One…"/>
          <p:cNvSpPr/>
          <p:nvPr>
            <p:ph type="body" idx="1"/>
          </p:nvPr>
        </p:nvSpPr>
        <p:spPr>
          <a:xfrm>
            <a:off x="3958828" y="3196828"/>
            <a:ext cx="16466344" cy="10519172"/>
          </a:xfrm>
          <a:prstGeom prst="rect">
            <a:avLst/>
          </a:prstGeom>
        </p:spPr>
        <p:txBody>
          <a:bodyPr lIns="71437" tIns="71437" rIns="71437" bIns="71437"/>
          <a:lstStyle>
            <a:lvl1pPr marL="508230" marR="81280" indent="-467590" defTabSz="1821656">
              <a:spcBef>
                <a:spcPts val="1400"/>
              </a:spcBef>
              <a:buSzPct val="100000"/>
              <a:buChar char="•"/>
              <a:defRPr sz="6000">
                <a:uFill>
                  <a:solidFill>
                    <a:srgbClr val="FFFFFF"/>
                  </a:solidFill>
                </a:uFill>
                <a:latin typeface="Garamond"/>
                <a:ea typeface="Garamond"/>
                <a:cs typeface="Garamond"/>
                <a:sym typeface="Garamond"/>
              </a:defRPr>
            </a:lvl1pPr>
            <a:lvl2pPr marL="888866" marR="81280" indent="-391026" defTabSz="1821656">
              <a:spcBef>
                <a:spcPts val="1200"/>
              </a:spcBef>
              <a:buSzPct val="100000"/>
              <a:buChar char="–"/>
              <a:defRPr sz="5200">
                <a:uFill>
                  <a:solidFill>
                    <a:srgbClr val="FFFFFF"/>
                  </a:solidFill>
                </a:uFill>
                <a:latin typeface="Garamond"/>
                <a:ea typeface="Garamond"/>
                <a:cs typeface="Garamond"/>
                <a:sym typeface="Garamond"/>
              </a:defRPr>
            </a:lvl2pPr>
            <a:lvl3pPr marL="1264322" marR="81280" indent="-309282" defTabSz="1821656">
              <a:spcBef>
                <a:spcPts val="1000"/>
              </a:spcBef>
              <a:buSzPct val="100000"/>
              <a:buChar char="•"/>
              <a:defRPr sz="4600">
                <a:uFill>
                  <a:solidFill>
                    <a:srgbClr val="FFFFFF"/>
                  </a:solidFill>
                </a:uFill>
                <a:latin typeface="Garamond"/>
                <a:ea typeface="Garamond"/>
                <a:cs typeface="Garamond"/>
                <a:sym typeface="Garamond"/>
              </a:defRPr>
            </a:lvl3pPr>
            <a:lvl4pPr marL="1722482" marR="81280" indent="-310242" defTabSz="1821656">
              <a:buSzPct val="100000"/>
              <a:buChar char="–"/>
              <a:defRPr sz="3800">
                <a:uFill>
                  <a:solidFill>
                    <a:srgbClr val="FFFFFF"/>
                  </a:solidFill>
                </a:uFill>
                <a:latin typeface="Garamond"/>
                <a:ea typeface="Garamond"/>
                <a:cs typeface="Garamond"/>
                <a:sym typeface="Garamond"/>
              </a:defRPr>
            </a:lvl4pPr>
            <a:lvl5pPr marL="2179682" marR="81280" indent="-310242" defTabSz="1821656">
              <a:buSzPct val="100000"/>
              <a:buChar char="»"/>
              <a:defRPr sz="3800">
                <a:uFill>
                  <a:solidFill>
                    <a:srgbClr val="FFFFFF"/>
                  </a:solidFill>
                </a:uFill>
                <a:latin typeface="Garamond"/>
                <a:ea typeface="Garamond"/>
                <a:cs typeface="Garamond"/>
                <a:sym typeface="Garamond"/>
              </a:defRPr>
            </a:lvl5pPr>
          </a:lstStyle>
          <a:p>
            <a:pPr/>
            <a:r>
              <a:t>Body Level One</a:t>
            </a:r>
          </a:p>
          <a:p>
            <a:pPr lvl="1"/>
            <a:r>
              <a:t>Body Level Two</a:t>
            </a:r>
          </a:p>
          <a:p>
            <a:pPr lvl="2"/>
            <a:r>
              <a:t>Body Level Three</a:t>
            </a:r>
          </a:p>
          <a:p>
            <a:pPr lvl="3"/>
            <a:r>
              <a:t>Body Level Four</a:t>
            </a:r>
          </a:p>
          <a:p>
            <a:pPr lvl="4"/>
            <a:r>
              <a:t>Body Level Five</a:t>
            </a:r>
          </a:p>
        </p:txBody>
      </p:sp>
      <p:sp>
        <p:nvSpPr>
          <p:cNvPr id="253" name="Slide Number"/>
          <p:cNvSpPr/>
          <p:nvPr>
            <p:ph type="sldNum" sz="quarter" idx="2"/>
          </p:nvPr>
        </p:nvSpPr>
        <p:spPr>
          <a:xfrm>
            <a:off x="18067338" y="12490450"/>
            <a:ext cx="441326" cy="485776"/>
          </a:xfrm>
          <a:prstGeom prst="rect">
            <a:avLst/>
          </a:prstGeom>
        </p:spPr>
        <p:txBody>
          <a:bodyPr wrap="none" lIns="71437" tIns="71437" rIns="71437" bIns="71437" anchor="t"/>
          <a:lstStyle>
            <a:lvl1pPr algn="ctr" defTabSz="1160859">
              <a:defRPr sz="2400">
                <a:solidFill>
                  <a:srgbClr val="FFFFFF"/>
                </a:solidFill>
                <a:uFill>
                  <a:solidFill>
                    <a:srgbClr val="FFFFFF"/>
                  </a:solidFill>
                </a:uFill>
                <a:latin typeface="Garamond"/>
                <a:ea typeface="Garamond"/>
                <a:cs typeface="Garamond"/>
                <a:sym typeface="Garamond"/>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type="tx" showMasterSp="1" showMasterPhAnim="1">
  <p:cSld name="2_Custom Layout">
    <p:spTree>
      <p:nvGrpSpPr>
        <p:cNvPr id="1" name=""/>
        <p:cNvGrpSpPr/>
        <p:nvPr/>
      </p:nvGrpSpPr>
      <p:grpSpPr>
        <a:xfrm>
          <a:off x="0" y="0"/>
          <a:ext cx="0" cy="0"/>
          <a:chOff x="0" y="0"/>
          <a:chExt cx="0" cy="0"/>
        </a:xfrm>
      </p:grpSpPr>
      <p:sp>
        <p:nvSpPr>
          <p:cNvPr id="260" name="Section Title"/>
          <p:cNvSpPr/>
          <p:nvPr>
            <p:ph type="body" sz="quarter" idx="13"/>
          </p:nvPr>
        </p:nvSpPr>
        <p:spPr>
          <a:xfrm>
            <a:off x="1261954" y="6467535"/>
            <a:ext cx="11287303" cy="1279527"/>
          </a:xfrm>
          <a:prstGeom prst="rect">
            <a:avLst/>
          </a:prstGeom>
        </p:spPr>
        <p:txBody>
          <a:bodyPr anchor="ctr">
            <a:normAutofit fontScale="100000" lnSpcReduction="0"/>
          </a:bodyPr>
          <a:lstStyle>
            <a:lvl1pPr defTabSz="1060704">
              <a:spcBef>
                <a:spcPts val="600"/>
              </a:spcBef>
              <a:defRPr b="1" sz="7308"/>
            </a:lvl1pPr>
          </a:lstStyle>
          <a:p>
            <a:pPr/>
            <a:r>
              <a:t>Section Title</a:t>
            </a:r>
          </a:p>
        </p:txBody>
      </p:sp>
      <p:sp>
        <p:nvSpPr>
          <p:cNvPr id="261" name="SUBHEAD"/>
          <p:cNvSpPr/>
          <p:nvPr>
            <p:ph type="body" sz="quarter" idx="14"/>
          </p:nvPr>
        </p:nvSpPr>
        <p:spPr>
          <a:xfrm>
            <a:off x="1261954" y="7660882"/>
            <a:ext cx="3203635" cy="922398"/>
          </a:xfrm>
          <a:prstGeom prst="rect">
            <a:avLst/>
          </a:prstGeom>
        </p:spPr>
        <p:txBody>
          <a:bodyPr wrap="none">
            <a:spAutoFit/>
          </a:bodyPr>
          <a:lstStyle/>
          <a:p>
            <a:pPr/>
            <a:r>
              <a:t>SUBHEAD</a:t>
            </a:r>
          </a:p>
        </p:txBody>
      </p:sp>
      <p:sp>
        <p:nvSpPr>
          <p:cNvPr id="262"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type="tx" showMasterSp="0" showMasterPhAnim="1">
  <p:cSld name="38_Custom Layout">
    <p:spTree>
      <p:nvGrpSpPr>
        <p:cNvPr id="1" name=""/>
        <p:cNvGrpSpPr/>
        <p:nvPr/>
      </p:nvGrpSpPr>
      <p:grpSpPr>
        <a:xfrm>
          <a:off x="0" y="0"/>
          <a:ext cx="0" cy="0"/>
          <a:chOff x="0" y="0"/>
          <a:chExt cx="0" cy="0"/>
        </a:xfrm>
      </p:grpSpPr>
      <p:pic>
        <p:nvPicPr>
          <p:cNvPr id="269" name="MQU_MAS_HOR_RGB_LOGO.png" descr="MQU_MAS_HOR_RGB_LOGO.png"/>
          <p:cNvPicPr>
            <a:picLocks noChangeAspect="1"/>
          </p:cNvPicPr>
          <p:nvPr/>
        </p:nvPicPr>
        <p:blipFill>
          <a:blip r:embed="rId2">
            <a:extLst/>
          </a:blip>
          <a:stretch>
            <a:fillRect/>
          </a:stretch>
        </p:blipFill>
        <p:spPr>
          <a:xfrm>
            <a:off x="18844379" y="806714"/>
            <a:ext cx="4255783" cy="1274574"/>
          </a:xfrm>
          <a:prstGeom prst="rect">
            <a:avLst/>
          </a:prstGeom>
          <a:ln w="12700">
            <a:miter lim="400000"/>
          </a:ln>
        </p:spPr>
      </p:pic>
      <p:sp>
        <p:nvSpPr>
          <p:cNvPr id="270" name="Line"/>
          <p:cNvSpPr/>
          <p:nvPr/>
        </p:nvSpPr>
        <p:spPr>
          <a:xfrm>
            <a:off x="1467554" y="2757714"/>
            <a:ext cx="21513399" cy="1"/>
          </a:xfrm>
          <a:prstGeom prst="line">
            <a:avLst/>
          </a:prstGeom>
          <a:ln w="25400">
            <a:solidFill>
              <a:srgbClr val="000000"/>
            </a:solidFill>
            <a:bevel/>
          </a:ln>
        </p:spPr>
        <p:txBody>
          <a:bodyPr lIns="121919" tIns="121919" rIns="121919" bIns="121919"/>
          <a:lstStyle/>
          <a:p>
            <a:pPr algn="l" defTabSz="1219200">
              <a:defRPr sz="3200">
                <a:latin typeface="Helvetica"/>
                <a:ea typeface="Helvetica"/>
                <a:cs typeface="Helvetica"/>
                <a:sym typeface="Helvetica"/>
              </a:defRPr>
            </a:pPr>
          </a:p>
        </p:txBody>
      </p:sp>
      <p:sp>
        <p:nvSpPr>
          <p:cNvPr id="271" name="Title Text"/>
          <p:cNvSpPr/>
          <p:nvPr>
            <p:ph type="title"/>
          </p:nvPr>
        </p:nvSpPr>
        <p:spPr>
          <a:xfrm>
            <a:off x="1219199" y="-1"/>
            <a:ext cx="17068802" cy="1838484"/>
          </a:xfrm>
          <a:prstGeom prst="rect">
            <a:avLst/>
          </a:prstGeom>
        </p:spPr>
        <p:txBody>
          <a:bodyPr>
            <a:noAutofit/>
          </a:bodyPr>
          <a:lstStyle>
            <a:lvl1pPr>
              <a:defRPr>
                <a:solidFill>
                  <a:srgbClr val="000000"/>
                </a:solidFill>
              </a:defRPr>
            </a:lvl1pPr>
          </a:lstStyle>
          <a:p>
            <a:pPr/>
            <a:r>
              <a:t>Title Text</a:t>
            </a:r>
          </a:p>
        </p:txBody>
      </p:sp>
      <p:sp>
        <p:nvSpPr>
          <p:cNvPr id="272" name="Slide Number"/>
          <p:cNvSpPr/>
          <p:nvPr>
            <p:ph type="sldNum" sz="quarter" idx="2"/>
          </p:nvPr>
        </p:nvSpPr>
        <p:spPr>
          <a:xfrm>
            <a:off x="17475200" y="12814014"/>
            <a:ext cx="5689601" cy="527631"/>
          </a:xfrm>
          <a:prstGeom prst="rect">
            <a:avLst/>
          </a:prstGeom>
        </p:spPr>
        <p:txBody>
          <a:bodyPr/>
          <a:lstStyle/>
          <a:p>
            <a:pPr/>
            <a:fld id="{86CB4B4D-7CA3-9044-876B-883B54F8677D}" type="slidenum"/>
          </a:p>
        </p:txBody>
      </p:sp>
      <p:sp>
        <p:nvSpPr>
          <p:cNvPr id="273" name="Body Level One…"/>
          <p:cNvSpPr/>
          <p:nvPr>
            <p:ph type="body" idx="1"/>
          </p:nvPr>
        </p:nvSpPr>
        <p:spPr>
          <a:xfrm>
            <a:off x="1225653" y="3273485"/>
            <a:ext cx="17015927" cy="10442516"/>
          </a:xfrm>
          <a:prstGeom prst="rect">
            <a:avLst/>
          </a:prstGeom>
        </p:spPr>
        <p:txBody>
          <a:bodyPr/>
          <a:lstStyle>
            <a:lvl1pPr>
              <a:defRPr>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a:r>
              <a:t>Body Level One</a:t>
            </a:r>
          </a:p>
          <a:p>
            <a:pPr lvl="1"/>
            <a:r>
              <a:t>Body Level Two</a:t>
            </a:r>
          </a:p>
          <a:p>
            <a:pPr lvl="2"/>
            <a:r>
              <a:t>Body Level Three</a:t>
            </a:r>
          </a:p>
          <a:p>
            <a:pPr lvl="3"/>
            <a:r>
              <a:t>Body Level Four</a:t>
            </a:r>
          </a:p>
          <a:p>
            <a:pPr lvl="4"/>
            <a:r>
              <a:t>Body Level Five</a:t>
            </a:r>
          </a:p>
        </p:txBody>
      </p:sp>
      <p:sp>
        <p:nvSpPr>
          <p:cNvPr id="274" name="SUBTITLE"/>
          <p:cNvSpPr/>
          <p:nvPr>
            <p:ph type="body" sz="quarter" idx="13"/>
          </p:nvPr>
        </p:nvSpPr>
        <p:spPr>
          <a:xfrm>
            <a:off x="1226858" y="1646946"/>
            <a:ext cx="17061143" cy="1064382"/>
          </a:xfrm>
          <a:prstGeom prst="rect">
            <a:avLst/>
          </a:prstGeom>
        </p:spPr>
        <p:txBody>
          <a:bodyPr/>
          <a:lstStyle>
            <a:lvl1pPr>
              <a:defRPr>
                <a:solidFill>
                  <a:srgbClr val="000000"/>
                </a:solidFill>
              </a:defRPr>
            </a:lvl1pPr>
          </a:lstStyle>
          <a:p>
            <a:pPr/>
            <a:r>
              <a:t>SUBTITLE</a:t>
            </a:r>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 Center">
    <p:spTree>
      <p:nvGrpSpPr>
        <p:cNvPr id="1" name=""/>
        <p:cNvGrpSpPr/>
        <p:nvPr/>
      </p:nvGrpSpPr>
      <p:grpSpPr>
        <a:xfrm>
          <a:off x="0" y="0"/>
          <a:ext cx="0" cy="0"/>
          <a:chOff x="0" y="0"/>
          <a:chExt cx="0" cy="0"/>
        </a:xfrm>
      </p:grpSpPr>
      <p:sp>
        <p:nvSpPr>
          <p:cNvPr id="34" name="Title Text"/>
          <p:cNvSpPr/>
          <p:nvPr>
            <p:ph type="title"/>
          </p:nvPr>
        </p:nvSpPr>
        <p:spPr>
          <a:xfrm>
            <a:off x="4833937" y="4536281"/>
            <a:ext cx="14716126" cy="4643438"/>
          </a:xfrm>
          <a:prstGeom prst="rect">
            <a:avLst/>
          </a:prstGeom>
        </p:spPr>
        <p:txBody>
          <a:bodyPr lIns="71437" tIns="71437" rIns="71437" bIns="71437" anchor="ctr"/>
          <a:lstStyle>
            <a:lvl1pPr algn="ctr" defTabSz="821531">
              <a:defRPr b="0" sz="11200">
                <a:solidFill>
                  <a:srgbClr val="000000"/>
                </a:solidFill>
                <a:latin typeface="+mn-lt"/>
                <a:ea typeface="+mn-ea"/>
                <a:cs typeface="+mn-cs"/>
                <a:sym typeface="Helvetica Light"/>
              </a:defRPr>
            </a:lvl1pPr>
          </a:lstStyle>
          <a:p>
            <a:pPr/>
            <a:r>
              <a:t>Title Text</a:t>
            </a:r>
          </a:p>
        </p:txBody>
      </p:sp>
      <p:sp>
        <p:nvSpPr>
          <p:cNvPr id="35"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Photo - Vertical">
    <p:spTree>
      <p:nvGrpSpPr>
        <p:cNvPr id="1" name=""/>
        <p:cNvGrpSpPr/>
        <p:nvPr/>
      </p:nvGrpSpPr>
      <p:grpSpPr>
        <a:xfrm>
          <a:off x="0" y="0"/>
          <a:ext cx="0" cy="0"/>
          <a:chOff x="0" y="0"/>
          <a:chExt cx="0" cy="0"/>
        </a:xfrm>
      </p:grpSpPr>
      <p:sp>
        <p:nvSpPr>
          <p:cNvPr id="42" name="Image"/>
          <p:cNvSpPr/>
          <p:nvPr>
            <p:ph type="pic" sz="half" idx="13"/>
          </p:nvPr>
        </p:nvSpPr>
        <p:spPr>
          <a:xfrm>
            <a:off x="12495609" y="892968"/>
            <a:ext cx="7500938" cy="11572876"/>
          </a:xfrm>
          <a:prstGeom prst="rect">
            <a:avLst/>
          </a:prstGeom>
        </p:spPr>
        <p:txBody>
          <a:bodyPr lIns="91439" tIns="45719" rIns="91439" bIns="45719"/>
          <a:lstStyle/>
          <a:p>
            <a:pPr/>
          </a:p>
        </p:txBody>
      </p:sp>
      <p:sp>
        <p:nvSpPr>
          <p:cNvPr id="43" name="Title Text"/>
          <p:cNvSpPr/>
          <p:nvPr>
            <p:ph type="title"/>
          </p:nvPr>
        </p:nvSpPr>
        <p:spPr>
          <a:xfrm>
            <a:off x="4387453" y="892968"/>
            <a:ext cx="7500938" cy="5607845"/>
          </a:xfrm>
          <a:prstGeom prst="rect">
            <a:avLst/>
          </a:prstGeom>
        </p:spPr>
        <p:txBody>
          <a:bodyPr lIns="71437" tIns="71437" rIns="71437" bIns="71437"/>
          <a:lstStyle>
            <a:lvl1pPr algn="ctr" defTabSz="821531">
              <a:defRPr b="0">
                <a:solidFill>
                  <a:srgbClr val="000000"/>
                </a:solidFill>
                <a:latin typeface="+mn-lt"/>
                <a:ea typeface="+mn-ea"/>
                <a:cs typeface="+mn-cs"/>
                <a:sym typeface="Helvetica Light"/>
              </a:defRPr>
            </a:lvl1pPr>
          </a:lstStyle>
          <a:p>
            <a:pPr/>
            <a:r>
              <a:t>Title Text</a:t>
            </a:r>
          </a:p>
        </p:txBody>
      </p:sp>
      <p:sp>
        <p:nvSpPr>
          <p:cNvPr id="44" name="Body Level One…"/>
          <p:cNvSpPr/>
          <p:nvPr>
            <p:ph type="body" sz="quarter" idx="1"/>
          </p:nvPr>
        </p:nvSpPr>
        <p:spPr>
          <a:xfrm>
            <a:off x="4387453" y="6697265"/>
            <a:ext cx="7500938" cy="5768579"/>
          </a:xfrm>
          <a:prstGeom prst="rect">
            <a:avLst/>
          </a:prstGeom>
        </p:spPr>
        <p:txBody>
          <a:bodyPr lIns="71437" tIns="71437" rIns="71437" bIns="71437">
            <a:normAutofit fontScale="100000" lnSpcReduction="0"/>
          </a:bodyPr>
          <a:lstStyle>
            <a:lvl1pPr algn="ctr" defTabSz="821531">
              <a:spcBef>
                <a:spcPts val="0"/>
              </a:spcBef>
              <a:defRPr sz="4400">
                <a:solidFill>
                  <a:srgbClr val="000000"/>
                </a:solidFill>
                <a:latin typeface="+mn-lt"/>
                <a:ea typeface="+mn-ea"/>
                <a:cs typeface="+mn-cs"/>
                <a:sym typeface="Helvetica Light"/>
              </a:defRPr>
            </a:lvl1pPr>
            <a:lvl2pPr indent="228600" algn="ctr" defTabSz="821531">
              <a:spcBef>
                <a:spcPts val="0"/>
              </a:spcBef>
              <a:defRPr sz="4400">
                <a:solidFill>
                  <a:srgbClr val="000000"/>
                </a:solidFill>
                <a:latin typeface="+mn-lt"/>
                <a:ea typeface="+mn-ea"/>
                <a:cs typeface="+mn-cs"/>
                <a:sym typeface="Helvetica Light"/>
              </a:defRPr>
            </a:lvl2pPr>
            <a:lvl3pPr indent="457200" algn="ctr" defTabSz="821531">
              <a:spcBef>
                <a:spcPts val="0"/>
              </a:spcBef>
              <a:defRPr sz="4400">
                <a:solidFill>
                  <a:srgbClr val="000000"/>
                </a:solidFill>
                <a:latin typeface="+mn-lt"/>
                <a:ea typeface="+mn-ea"/>
                <a:cs typeface="+mn-cs"/>
                <a:sym typeface="Helvetica Light"/>
              </a:defRPr>
            </a:lvl3pPr>
            <a:lvl4pPr indent="685800" algn="ctr" defTabSz="821531">
              <a:spcBef>
                <a:spcPts val="0"/>
              </a:spcBef>
              <a:defRPr sz="4400">
                <a:solidFill>
                  <a:srgbClr val="000000"/>
                </a:solidFill>
                <a:latin typeface="+mn-lt"/>
                <a:ea typeface="+mn-ea"/>
                <a:cs typeface="+mn-cs"/>
                <a:sym typeface="Helvetica Light"/>
              </a:defRPr>
            </a:lvl4pPr>
            <a:lvl5pPr indent="914400" algn="ctr" defTabSz="821531">
              <a:spcBef>
                <a:spcPts val="0"/>
              </a:spcBef>
              <a:defRPr sz="4400">
                <a:solidFill>
                  <a:srgbClr val="000000"/>
                </a:solidFill>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Title - Top">
    <p:spTree>
      <p:nvGrpSpPr>
        <p:cNvPr id="1" name=""/>
        <p:cNvGrpSpPr/>
        <p:nvPr/>
      </p:nvGrpSpPr>
      <p:grpSpPr>
        <a:xfrm>
          <a:off x="0" y="0"/>
          <a:ext cx="0" cy="0"/>
          <a:chOff x="0" y="0"/>
          <a:chExt cx="0" cy="0"/>
        </a:xfrm>
      </p:grpSpPr>
      <p:sp>
        <p:nvSpPr>
          <p:cNvPr id="52" name="Title Text"/>
          <p:cNvSpPr/>
          <p:nvPr>
            <p:ph type="title"/>
          </p:nvPr>
        </p:nvSpPr>
        <p:spPr>
          <a:xfrm>
            <a:off x="4387453" y="625078"/>
            <a:ext cx="15609094" cy="3036094"/>
          </a:xfrm>
          <a:prstGeom prst="rect">
            <a:avLst/>
          </a:prstGeom>
        </p:spPr>
        <p:txBody>
          <a:bodyPr lIns="71437" tIns="71437" rIns="71437" bIns="71437" anchor="ctr"/>
          <a:lstStyle>
            <a:lvl1pPr algn="ctr" defTabSz="821531">
              <a:defRPr b="0" sz="11200">
                <a:solidFill>
                  <a:srgbClr val="000000"/>
                </a:solidFill>
                <a:latin typeface="+mn-lt"/>
                <a:ea typeface="+mn-ea"/>
                <a:cs typeface="+mn-cs"/>
                <a:sym typeface="Helvetica Light"/>
              </a:defRPr>
            </a:lvl1pPr>
          </a:lstStyle>
          <a:p>
            <a:pPr/>
            <a:r>
              <a:t>Title Text</a:t>
            </a:r>
          </a:p>
        </p:txBody>
      </p:sp>
      <p:sp>
        <p:nvSpPr>
          <p:cNvPr id="53"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showMasterPhAnim="1">
  <p:cSld name="Title &amp; Bullets">
    <p:spTree>
      <p:nvGrpSpPr>
        <p:cNvPr id="1" name=""/>
        <p:cNvGrpSpPr/>
        <p:nvPr/>
      </p:nvGrpSpPr>
      <p:grpSpPr>
        <a:xfrm>
          <a:off x="0" y="0"/>
          <a:ext cx="0" cy="0"/>
          <a:chOff x="0" y="0"/>
          <a:chExt cx="0" cy="0"/>
        </a:xfrm>
      </p:grpSpPr>
      <p:sp>
        <p:nvSpPr>
          <p:cNvPr id="60" name="Title Text"/>
          <p:cNvSpPr/>
          <p:nvPr>
            <p:ph type="title"/>
          </p:nvPr>
        </p:nvSpPr>
        <p:spPr>
          <a:xfrm>
            <a:off x="4387453" y="625078"/>
            <a:ext cx="15609094" cy="3036094"/>
          </a:xfrm>
          <a:prstGeom prst="rect">
            <a:avLst/>
          </a:prstGeom>
        </p:spPr>
        <p:txBody>
          <a:bodyPr lIns="71437" tIns="71437" rIns="71437" bIns="71437" anchor="ctr"/>
          <a:lstStyle>
            <a:lvl1pPr algn="ctr" defTabSz="821531">
              <a:defRPr b="0" sz="11200">
                <a:solidFill>
                  <a:srgbClr val="000000"/>
                </a:solidFill>
                <a:latin typeface="+mn-lt"/>
                <a:ea typeface="+mn-ea"/>
                <a:cs typeface="+mn-cs"/>
                <a:sym typeface="Helvetica Light"/>
              </a:defRPr>
            </a:lvl1pPr>
          </a:lstStyle>
          <a:p>
            <a:pPr/>
            <a:r>
              <a:t>Title Text</a:t>
            </a:r>
          </a:p>
        </p:txBody>
      </p:sp>
      <p:sp>
        <p:nvSpPr>
          <p:cNvPr id="61" name="Body Level One…"/>
          <p:cNvSpPr/>
          <p:nvPr>
            <p:ph type="body" idx="1"/>
          </p:nvPr>
        </p:nvSpPr>
        <p:spPr>
          <a:xfrm>
            <a:off x="4387453" y="3661171"/>
            <a:ext cx="15609094" cy="8840392"/>
          </a:xfrm>
          <a:prstGeom prst="rect">
            <a:avLst/>
          </a:prstGeom>
        </p:spPr>
        <p:txBody>
          <a:bodyPr lIns="71437" tIns="71437" rIns="71437" bIns="71437" anchor="ctr">
            <a:normAutofit fontScale="100000" lnSpcReduction="0"/>
          </a:bodyPr>
          <a:lstStyle>
            <a:lvl1pPr marL="617361" indent="-617361" defTabSz="821531">
              <a:spcBef>
                <a:spcPts val="5900"/>
              </a:spcBef>
              <a:buSzPct val="75000"/>
              <a:buChar char="•"/>
              <a:defRPr sz="5000">
                <a:solidFill>
                  <a:srgbClr val="000000"/>
                </a:solidFill>
                <a:latin typeface="+mn-lt"/>
                <a:ea typeface="+mn-ea"/>
                <a:cs typeface="+mn-cs"/>
                <a:sym typeface="Helvetica Light"/>
              </a:defRPr>
            </a:lvl1pPr>
            <a:lvl2pPr marL="1061861" indent="-617361" defTabSz="821531">
              <a:spcBef>
                <a:spcPts val="5900"/>
              </a:spcBef>
              <a:buSzPct val="75000"/>
              <a:buChar char="•"/>
              <a:defRPr sz="5000">
                <a:solidFill>
                  <a:srgbClr val="000000"/>
                </a:solidFill>
                <a:latin typeface="+mn-lt"/>
                <a:ea typeface="+mn-ea"/>
                <a:cs typeface="+mn-cs"/>
                <a:sym typeface="Helvetica Light"/>
              </a:defRPr>
            </a:lvl2pPr>
            <a:lvl3pPr marL="1506361" indent="-617361" defTabSz="821531">
              <a:spcBef>
                <a:spcPts val="5900"/>
              </a:spcBef>
              <a:buSzPct val="75000"/>
              <a:buChar char="•"/>
              <a:defRPr sz="5000">
                <a:solidFill>
                  <a:srgbClr val="000000"/>
                </a:solidFill>
                <a:latin typeface="+mn-lt"/>
                <a:ea typeface="+mn-ea"/>
                <a:cs typeface="+mn-cs"/>
                <a:sym typeface="Helvetica Light"/>
              </a:defRPr>
            </a:lvl3pPr>
            <a:lvl4pPr marL="1950861" indent="-617361" defTabSz="821531">
              <a:spcBef>
                <a:spcPts val="5900"/>
              </a:spcBef>
              <a:buSzPct val="75000"/>
              <a:buChar char="•"/>
              <a:defRPr sz="5000">
                <a:solidFill>
                  <a:srgbClr val="000000"/>
                </a:solidFill>
                <a:latin typeface="+mn-lt"/>
                <a:ea typeface="+mn-ea"/>
                <a:cs typeface="+mn-cs"/>
                <a:sym typeface="Helvetica Light"/>
              </a:defRPr>
            </a:lvl4pPr>
            <a:lvl5pPr marL="2395361" indent="-617361" defTabSz="821531">
              <a:spcBef>
                <a:spcPts val="5900"/>
              </a:spcBef>
              <a:buSzPct val="75000"/>
              <a:buChar char="•"/>
              <a:defRPr sz="5000">
                <a:solidFill>
                  <a:srgbClr val="000000"/>
                </a:solidFill>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62"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Title, Bullets &amp; Photo">
    <p:spTree>
      <p:nvGrpSpPr>
        <p:cNvPr id="1" name=""/>
        <p:cNvGrpSpPr/>
        <p:nvPr/>
      </p:nvGrpSpPr>
      <p:grpSpPr>
        <a:xfrm>
          <a:off x="0" y="0"/>
          <a:ext cx="0" cy="0"/>
          <a:chOff x="0" y="0"/>
          <a:chExt cx="0" cy="0"/>
        </a:xfrm>
      </p:grpSpPr>
      <p:sp>
        <p:nvSpPr>
          <p:cNvPr id="69" name="Image"/>
          <p:cNvSpPr/>
          <p:nvPr>
            <p:ph type="pic" sz="quarter" idx="13"/>
          </p:nvPr>
        </p:nvSpPr>
        <p:spPr>
          <a:xfrm>
            <a:off x="12495609" y="3661171"/>
            <a:ext cx="7500938" cy="8840392"/>
          </a:xfrm>
          <a:prstGeom prst="rect">
            <a:avLst/>
          </a:prstGeom>
        </p:spPr>
        <p:txBody>
          <a:bodyPr lIns="91439" tIns="45719" rIns="91439" bIns="45719"/>
          <a:lstStyle/>
          <a:p>
            <a:pPr/>
          </a:p>
        </p:txBody>
      </p:sp>
      <p:sp>
        <p:nvSpPr>
          <p:cNvPr id="70" name="Title Text"/>
          <p:cNvSpPr/>
          <p:nvPr>
            <p:ph type="title"/>
          </p:nvPr>
        </p:nvSpPr>
        <p:spPr>
          <a:xfrm>
            <a:off x="4387453" y="625078"/>
            <a:ext cx="15609094" cy="3036094"/>
          </a:xfrm>
          <a:prstGeom prst="rect">
            <a:avLst/>
          </a:prstGeom>
        </p:spPr>
        <p:txBody>
          <a:bodyPr lIns="71437" tIns="71437" rIns="71437" bIns="71437" anchor="ctr"/>
          <a:lstStyle>
            <a:lvl1pPr algn="ctr" defTabSz="821531">
              <a:defRPr b="0" sz="11200">
                <a:solidFill>
                  <a:srgbClr val="000000"/>
                </a:solidFill>
                <a:latin typeface="+mn-lt"/>
                <a:ea typeface="+mn-ea"/>
                <a:cs typeface="+mn-cs"/>
                <a:sym typeface="Helvetica Light"/>
              </a:defRPr>
            </a:lvl1pPr>
          </a:lstStyle>
          <a:p>
            <a:pPr/>
            <a:r>
              <a:t>Title Text</a:t>
            </a:r>
          </a:p>
        </p:txBody>
      </p:sp>
      <p:sp>
        <p:nvSpPr>
          <p:cNvPr id="71" name="Body Level One…"/>
          <p:cNvSpPr/>
          <p:nvPr>
            <p:ph type="body" sz="quarter" idx="1"/>
          </p:nvPr>
        </p:nvSpPr>
        <p:spPr>
          <a:xfrm>
            <a:off x="4387453" y="3661171"/>
            <a:ext cx="7500938" cy="8840392"/>
          </a:xfrm>
          <a:prstGeom prst="rect">
            <a:avLst/>
          </a:prstGeom>
        </p:spPr>
        <p:txBody>
          <a:bodyPr lIns="71437" tIns="71437" rIns="71437" bIns="71437" anchor="ctr">
            <a:normAutofit fontScale="100000" lnSpcReduction="0"/>
          </a:bodyPr>
          <a:lstStyle>
            <a:lvl1pPr marL="465364" indent="-465364" defTabSz="821531">
              <a:spcBef>
                <a:spcPts val="4500"/>
              </a:spcBef>
              <a:buSzPct val="75000"/>
              <a:buChar char="•"/>
              <a:defRPr sz="3800">
                <a:solidFill>
                  <a:srgbClr val="000000"/>
                </a:solidFill>
                <a:latin typeface="+mn-lt"/>
                <a:ea typeface="+mn-ea"/>
                <a:cs typeface="+mn-cs"/>
                <a:sym typeface="Helvetica Light"/>
              </a:defRPr>
            </a:lvl1pPr>
            <a:lvl2pPr marL="808264" indent="-465364" defTabSz="821531">
              <a:spcBef>
                <a:spcPts val="4500"/>
              </a:spcBef>
              <a:buSzPct val="75000"/>
              <a:buChar char="•"/>
              <a:defRPr sz="3800">
                <a:solidFill>
                  <a:srgbClr val="000000"/>
                </a:solidFill>
                <a:latin typeface="+mn-lt"/>
                <a:ea typeface="+mn-ea"/>
                <a:cs typeface="+mn-cs"/>
                <a:sym typeface="Helvetica Light"/>
              </a:defRPr>
            </a:lvl2pPr>
            <a:lvl3pPr marL="1151164" indent="-465364" defTabSz="821531">
              <a:spcBef>
                <a:spcPts val="4500"/>
              </a:spcBef>
              <a:buSzPct val="75000"/>
              <a:buChar char="•"/>
              <a:defRPr sz="3800">
                <a:solidFill>
                  <a:srgbClr val="000000"/>
                </a:solidFill>
                <a:latin typeface="+mn-lt"/>
                <a:ea typeface="+mn-ea"/>
                <a:cs typeface="+mn-cs"/>
                <a:sym typeface="Helvetica Light"/>
              </a:defRPr>
            </a:lvl3pPr>
            <a:lvl4pPr marL="1494064" indent="-465364" defTabSz="821531">
              <a:spcBef>
                <a:spcPts val="4500"/>
              </a:spcBef>
              <a:buSzPct val="75000"/>
              <a:buChar char="•"/>
              <a:defRPr sz="3800">
                <a:solidFill>
                  <a:srgbClr val="000000"/>
                </a:solidFill>
                <a:latin typeface="+mn-lt"/>
                <a:ea typeface="+mn-ea"/>
                <a:cs typeface="+mn-cs"/>
                <a:sym typeface="Helvetica Light"/>
              </a:defRPr>
            </a:lvl4pPr>
            <a:lvl5pPr marL="1836964" indent="-465364" defTabSz="821531">
              <a:spcBef>
                <a:spcPts val="4500"/>
              </a:spcBef>
              <a:buSzPct val="75000"/>
              <a:buChar char="•"/>
              <a:defRPr sz="3800">
                <a:solidFill>
                  <a:srgbClr val="000000"/>
                </a:solidFill>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Bullets">
    <p:spTree>
      <p:nvGrpSpPr>
        <p:cNvPr id="1" name=""/>
        <p:cNvGrpSpPr/>
        <p:nvPr/>
      </p:nvGrpSpPr>
      <p:grpSpPr>
        <a:xfrm>
          <a:off x="0" y="0"/>
          <a:ext cx="0" cy="0"/>
          <a:chOff x="0" y="0"/>
          <a:chExt cx="0" cy="0"/>
        </a:xfrm>
      </p:grpSpPr>
      <p:sp>
        <p:nvSpPr>
          <p:cNvPr id="79" name="Body Level One…"/>
          <p:cNvSpPr/>
          <p:nvPr>
            <p:ph type="body" idx="1"/>
          </p:nvPr>
        </p:nvSpPr>
        <p:spPr>
          <a:xfrm>
            <a:off x="4387453" y="1785937"/>
            <a:ext cx="15609094" cy="10144126"/>
          </a:xfrm>
          <a:prstGeom prst="rect">
            <a:avLst/>
          </a:prstGeom>
        </p:spPr>
        <p:txBody>
          <a:bodyPr lIns="71437" tIns="71437" rIns="71437" bIns="71437" anchor="ctr">
            <a:normAutofit fontScale="100000" lnSpcReduction="0"/>
          </a:bodyPr>
          <a:lstStyle>
            <a:lvl1pPr marL="617361" indent="-617361" defTabSz="821531">
              <a:spcBef>
                <a:spcPts val="5900"/>
              </a:spcBef>
              <a:buSzPct val="75000"/>
              <a:buChar char="•"/>
              <a:defRPr sz="5000">
                <a:solidFill>
                  <a:srgbClr val="000000"/>
                </a:solidFill>
                <a:latin typeface="+mn-lt"/>
                <a:ea typeface="+mn-ea"/>
                <a:cs typeface="+mn-cs"/>
                <a:sym typeface="Helvetica Light"/>
              </a:defRPr>
            </a:lvl1pPr>
            <a:lvl2pPr marL="1061861" indent="-617361" defTabSz="821531">
              <a:spcBef>
                <a:spcPts val="5900"/>
              </a:spcBef>
              <a:buSzPct val="75000"/>
              <a:buChar char="•"/>
              <a:defRPr sz="5000">
                <a:solidFill>
                  <a:srgbClr val="000000"/>
                </a:solidFill>
                <a:latin typeface="+mn-lt"/>
                <a:ea typeface="+mn-ea"/>
                <a:cs typeface="+mn-cs"/>
                <a:sym typeface="Helvetica Light"/>
              </a:defRPr>
            </a:lvl2pPr>
            <a:lvl3pPr marL="1506361" indent="-617361" defTabSz="821531">
              <a:spcBef>
                <a:spcPts val="5900"/>
              </a:spcBef>
              <a:buSzPct val="75000"/>
              <a:buChar char="•"/>
              <a:defRPr sz="5000">
                <a:solidFill>
                  <a:srgbClr val="000000"/>
                </a:solidFill>
                <a:latin typeface="+mn-lt"/>
                <a:ea typeface="+mn-ea"/>
                <a:cs typeface="+mn-cs"/>
                <a:sym typeface="Helvetica Light"/>
              </a:defRPr>
            </a:lvl3pPr>
            <a:lvl4pPr marL="1950861" indent="-617361" defTabSz="821531">
              <a:spcBef>
                <a:spcPts val="5900"/>
              </a:spcBef>
              <a:buSzPct val="75000"/>
              <a:buChar char="•"/>
              <a:defRPr sz="5000">
                <a:solidFill>
                  <a:srgbClr val="000000"/>
                </a:solidFill>
                <a:latin typeface="+mn-lt"/>
                <a:ea typeface="+mn-ea"/>
                <a:cs typeface="+mn-cs"/>
                <a:sym typeface="Helvetica Light"/>
              </a:defRPr>
            </a:lvl4pPr>
            <a:lvl5pPr marL="2395361" indent="-617361" defTabSz="821531">
              <a:spcBef>
                <a:spcPts val="5900"/>
              </a:spcBef>
              <a:buSzPct val="75000"/>
              <a:buChar char="•"/>
              <a:defRPr sz="5000">
                <a:solidFill>
                  <a:srgbClr val="000000"/>
                </a:solidFill>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80"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Photo - 3 Up">
    <p:spTree>
      <p:nvGrpSpPr>
        <p:cNvPr id="1" name=""/>
        <p:cNvGrpSpPr/>
        <p:nvPr/>
      </p:nvGrpSpPr>
      <p:grpSpPr>
        <a:xfrm>
          <a:off x="0" y="0"/>
          <a:ext cx="0" cy="0"/>
          <a:chOff x="0" y="0"/>
          <a:chExt cx="0" cy="0"/>
        </a:xfrm>
      </p:grpSpPr>
      <p:sp>
        <p:nvSpPr>
          <p:cNvPr id="87" name="Image"/>
          <p:cNvSpPr/>
          <p:nvPr>
            <p:ph type="pic" sz="quarter" idx="13"/>
          </p:nvPr>
        </p:nvSpPr>
        <p:spPr>
          <a:xfrm>
            <a:off x="12495609" y="7161609"/>
            <a:ext cx="7500938" cy="5304235"/>
          </a:xfrm>
          <a:prstGeom prst="rect">
            <a:avLst/>
          </a:prstGeom>
        </p:spPr>
        <p:txBody>
          <a:bodyPr lIns="91439" tIns="45719" rIns="91439" bIns="45719"/>
          <a:lstStyle/>
          <a:p>
            <a:pPr/>
          </a:p>
        </p:txBody>
      </p:sp>
      <p:sp>
        <p:nvSpPr>
          <p:cNvPr id="88" name="Image"/>
          <p:cNvSpPr/>
          <p:nvPr>
            <p:ph type="pic" sz="quarter" idx="14"/>
          </p:nvPr>
        </p:nvSpPr>
        <p:spPr>
          <a:xfrm>
            <a:off x="12504353" y="1250156"/>
            <a:ext cx="7500939" cy="5304235"/>
          </a:xfrm>
          <a:prstGeom prst="rect">
            <a:avLst/>
          </a:prstGeom>
        </p:spPr>
        <p:txBody>
          <a:bodyPr lIns="91439" tIns="45719" rIns="91439" bIns="45719"/>
          <a:lstStyle/>
          <a:p>
            <a:pPr/>
          </a:p>
        </p:txBody>
      </p:sp>
      <p:sp>
        <p:nvSpPr>
          <p:cNvPr id="89" name="Image"/>
          <p:cNvSpPr/>
          <p:nvPr>
            <p:ph type="pic" sz="half" idx="15"/>
          </p:nvPr>
        </p:nvSpPr>
        <p:spPr>
          <a:xfrm>
            <a:off x="4387453" y="1250156"/>
            <a:ext cx="7500938" cy="11215688"/>
          </a:xfrm>
          <a:prstGeom prst="rect">
            <a:avLst/>
          </a:prstGeom>
        </p:spPr>
        <p:txBody>
          <a:bodyPr lIns="91439" tIns="45719" rIns="91439" bIns="45719"/>
          <a:lstStyle/>
          <a:p>
            <a:pPr/>
          </a:p>
        </p:txBody>
      </p:sp>
      <p:sp>
        <p:nvSpPr>
          <p:cNvPr id="90" name="Slide Number"/>
          <p:cNvSpPr/>
          <p:nvPr>
            <p:ph type="sldNum" sz="quarter" idx="2"/>
          </p:nvPr>
        </p:nvSpPr>
        <p:spPr>
          <a:xfrm>
            <a:off x="11935814" y="13010554"/>
            <a:ext cx="494513" cy="511176"/>
          </a:xfrm>
          <a:prstGeom prst="rect">
            <a:avLst/>
          </a:prstGeom>
        </p:spPr>
        <p:txBody>
          <a:bodyPr wrap="none" lIns="71437" tIns="71437" rIns="71437" bIns="71437" anchor="t"/>
          <a:lstStyle>
            <a:lvl1pPr algn="ctr" defTabSz="821531">
              <a:defRPr sz="2400">
                <a:solidFill>
                  <a:srgbClr val="000000"/>
                </a:solidFill>
                <a:latin typeface="+mn-lt"/>
                <a:ea typeface="+mn-ea"/>
                <a:cs typeface="+mn-cs"/>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 Id="rId20" Type="http://schemas.openxmlformats.org/officeDocument/2006/relationships/slideLayout" Target="../slideLayouts/slideLayout18.xml"/><Relationship Id="rId21" Type="http://schemas.openxmlformats.org/officeDocument/2006/relationships/slideLayout" Target="../slideLayouts/slideLayout19.xml"/><Relationship Id="rId22" Type="http://schemas.openxmlformats.org/officeDocument/2006/relationships/slideLayout" Target="../slideLayouts/slideLayout20.xml"/><Relationship Id="rId23" Type="http://schemas.openxmlformats.org/officeDocument/2006/relationships/slideLayout" Target="../slideLayouts/slideLayout21.xml"/><Relationship Id="rId24" Type="http://schemas.openxmlformats.org/officeDocument/2006/relationships/slideLayout" Target="../slideLayouts/slideLayout22.xml"/><Relationship Id="rId25" Type="http://schemas.openxmlformats.org/officeDocument/2006/relationships/slideLayout" Target="../slideLayouts/slideLayout23.xml"/><Relationship Id="rId26" Type="http://schemas.openxmlformats.org/officeDocument/2006/relationships/slideLayout" Target="../slideLayouts/slideLayout24.xml"/><Relationship Id="rId27" Type="http://schemas.openxmlformats.org/officeDocument/2006/relationships/slideLayout" Target="../slideLayouts/slideLayout25.xml"/><Relationship Id="rId28" Type="http://schemas.openxmlformats.org/officeDocument/2006/relationships/slideLayout" Target="../slideLayouts/slideLayout26.xml"/><Relationship Id="rId29" Type="http://schemas.openxmlformats.org/officeDocument/2006/relationships/slideLayout" Target="../slideLayouts/slideLayout27.xml"/><Relationship Id="rId30"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MQU_MAS_HOR_RGB_LOGO.png" descr="MQU_MAS_HOR_RGB_LOGO.png"/>
          <p:cNvPicPr>
            <a:picLocks noChangeAspect="1"/>
          </p:cNvPicPr>
          <p:nvPr/>
        </p:nvPicPr>
        <p:blipFill>
          <a:blip r:embed="rId2">
            <a:extLst/>
          </a:blip>
          <a:stretch>
            <a:fillRect/>
          </a:stretch>
        </p:blipFill>
        <p:spPr>
          <a:xfrm>
            <a:off x="18844379" y="806714"/>
            <a:ext cx="4255783" cy="1274574"/>
          </a:xfrm>
          <a:prstGeom prst="rect">
            <a:avLst/>
          </a:prstGeom>
          <a:ln w="12700">
            <a:miter lim="400000"/>
          </a:ln>
        </p:spPr>
      </p:pic>
      <p:sp>
        <p:nvSpPr>
          <p:cNvPr id="3" name="Line"/>
          <p:cNvSpPr/>
          <p:nvPr/>
        </p:nvSpPr>
        <p:spPr>
          <a:xfrm>
            <a:off x="1467554" y="2757714"/>
            <a:ext cx="21513399" cy="1"/>
          </a:xfrm>
          <a:prstGeom prst="line">
            <a:avLst/>
          </a:prstGeom>
          <a:ln w="25400">
            <a:solidFill>
              <a:srgbClr val="000000"/>
            </a:solidFill>
            <a:bevel/>
          </a:ln>
        </p:spPr>
        <p:txBody>
          <a:bodyPr lIns="121919" tIns="121919" rIns="121919" bIns="121919"/>
          <a:lstStyle/>
          <a:p>
            <a:pPr algn="l" defTabSz="1219200">
              <a:defRPr sz="3200">
                <a:latin typeface="Helvetica"/>
                <a:ea typeface="Helvetica"/>
                <a:cs typeface="Helvetica"/>
                <a:sym typeface="Helvetica"/>
              </a:defRPr>
            </a:pPr>
          </a:p>
        </p:txBody>
      </p:sp>
      <p:sp>
        <p:nvSpPr>
          <p:cNvPr id="4" name="Rectangle"/>
          <p:cNvSpPr/>
          <p:nvPr/>
        </p:nvSpPr>
        <p:spPr>
          <a:xfrm>
            <a:off x="502538" y="371439"/>
            <a:ext cx="23400775" cy="2512689"/>
          </a:xfrm>
          <a:prstGeom prst="rect">
            <a:avLst/>
          </a:prstGeom>
          <a:solidFill>
            <a:srgbClr val="D6D2C4"/>
          </a:solidFill>
          <a:ln w="12700">
            <a:miter lim="400000"/>
          </a:ln>
        </p:spPr>
        <p:txBody>
          <a:bodyPr lIns="121919" tIns="121919" rIns="121919" bIns="121919" anchor="ctr"/>
          <a:lstStyle/>
          <a:p>
            <a:pPr defTabSz="1219200">
              <a:defRPr sz="4800">
                <a:solidFill>
                  <a:srgbClr val="FFFFFF"/>
                </a:solidFill>
                <a:latin typeface="Calibri"/>
                <a:ea typeface="Calibri"/>
                <a:cs typeface="Calibri"/>
                <a:sym typeface="Calibri"/>
              </a:defRPr>
            </a:pPr>
          </a:p>
        </p:txBody>
      </p:sp>
      <p:pic>
        <p:nvPicPr>
          <p:cNvPr id="5" name="MQU_MAS_HOR_RGB_LOGO.png" descr="MQU_MAS_HOR_RGB_LOGO.png"/>
          <p:cNvPicPr>
            <a:picLocks noChangeAspect="1"/>
          </p:cNvPicPr>
          <p:nvPr/>
        </p:nvPicPr>
        <p:blipFill>
          <a:blip r:embed="rId2">
            <a:extLst/>
          </a:blip>
          <a:stretch>
            <a:fillRect/>
          </a:stretch>
        </p:blipFill>
        <p:spPr>
          <a:xfrm>
            <a:off x="18844379" y="806714"/>
            <a:ext cx="4255783" cy="1274574"/>
          </a:xfrm>
          <a:prstGeom prst="rect">
            <a:avLst/>
          </a:prstGeom>
          <a:ln w="12700">
            <a:miter lim="400000"/>
          </a:ln>
        </p:spPr>
      </p:pic>
      <p:sp>
        <p:nvSpPr>
          <p:cNvPr id="6" name="Title Text"/>
          <p:cNvSpPr/>
          <p:nvPr>
            <p:ph type="title"/>
          </p:nvPr>
        </p:nvSpPr>
        <p:spPr>
          <a:xfrm>
            <a:off x="1709460" y="2297042"/>
            <a:ext cx="21455342" cy="4645631"/>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nchor="b">
            <a:normAutofit fontScale="100000" lnSpcReduction="0"/>
          </a:bodyPr>
          <a:lstStyle/>
          <a:p>
            <a:pPr/>
            <a:r>
              <a:t>Title Text</a:t>
            </a:r>
          </a:p>
        </p:txBody>
      </p:sp>
      <p:sp>
        <p:nvSpPr>
          <p:cNvPr id="7" name="Body Level One…"/>
          <p:cNvSpPr/>
          <p:nvPr>
            <p:ph type="body" idx="1"/>
          </p:nvPr>
        </p:nvSpPr>
        <p:spPr>
          <a:xfrm>
            <a:off x="1710271" y="6955514"/>
            <a:ext cx="21464213" cy="4347484"/>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p>
            <a:pPr/>
            <a:r>
              <a:t>Body Level One</a:t>
            </a:r>
          </a:p>
          <a:p>
            <a:pPr lvl="1"/>
            <a:r>
              <a:t>Body Level Two</a:t>
            </a:r>
          </a:p>
          <a:p>
            <a:pPr lvl="2"/>
            <a:r>
              <a:t>Body Level Three</a:t>
            </a:r>
          </a:p>
          <a:p>
            <a:pPr lvl="3"/>
            <a:r>
              <a:t>Body Level Four</a:t>
            </a:r>
          </a:p>
          <a:p>
            <a:pPr lvl="4"/>
            <a:r>
              <a:t>Body Level Five</a:t>
            </a:r>
          </a:p>
        </p:txBody>
      </p:sp>
      <p:sp>
        <p:nvSpPr>
          <p:cNvPr id="8" name="Slide Number"/>
          <p:cNvSpPr/>
          <p:nvPr>
            <p:ph type="sldNum" sz="quarter" idx="2"/>
          </p:nvPr>
        </p:nvSpPr>
        <p:spPr>
          <a:xfrm>
            <a:off x="17475200" y="12344400"/>
            <a:ext cx="5689601" cy="736601"/>
          </a:xfrm>
          <a:prstGeom prst="rect">
            <a:avLst/>
          </a:prstGeom>
          <a:ln w="12700">
            <a:miter lim="400000"/>
          </a:ln>
        </p:spPr>
        <p:txBody>
          <a:bodyPr lIns="121919" tIns="121919" rIns="121919" bIns="121919" anchor="ctr">
            <a:spAutoFit/>
          </a:bodyPr>
          <a:lstStyle>
            <a:lvl1pPr algn="r" defTabSz="1219200">
              <a:defRPr sz="2000">
                <a:solidFill>
                  <a:srgbClr val="888888"/>
                </a:solidFill>
                <a:latin typeface="Arial"/>
                <a:ea typeface="Arial"/>
                <a:cs typeface="Arial"/>
                <a:sym typeface="Aria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Lst>
  <p:transition xmlns:p14="http://schemas.microsoft.com/office/powerpoint/2010/main" spd="med" advClick="1"/>
  <p:txStyles>
    <p:titleStyle>
      <a:lvl1pPr marL="0" marR="0" indent="0" algn="l" defTabSz="1219200" latinLnBrk="0">
        <a:lnSpc>
          <a:spcPct val="100000"/>
        </a:lnSpc>
        <a:spcBef>
          <a:spcPts val="0"/>
        </a:spcBef>
        <a:spcAft>
          <a:spcPts val="0"/>
        </a:spcAft>
        <a:buClrTx/>
        <a:buSzTx/>
        <a:buFontTx/>
        <a:buNone/>
        <a:tabLst/>
        <a:defRPr b="1" baseline="0" cap="none" i="0" spc="0" strike="noStrike" sz="8400" u="none">
          <a:ln>
            <a:noFill/>
          </a:ln>
          <a:solidFill>
            <a:srgbClr val="FFFFFF"/>
          </a:solidFill>
          <a:uFillTx/>
          <a:latin typeface="Arial"/>
          <a:ea typeface="Arial"/>
          <a:cs typeface="Arial"/>
          <a:sym typeface="Arial"/>
        </a:defRPr>
      </a:lvl1pPr>
      <a:lvl2pPr marL="0" marR="0" indent="0" algn="l" defTabSz="1219200" latinLnBrk="0">
        <a:lnSpc>
          <a:spcPct val="100000"/>
        </a:lnSpc>
        <a:spcBef>
          <a:spcPts val="0"/>
        </a:spcBef>
        <a:spcAft>
          <a:spcPts val="0"/>
        </a:spcAft>
        <a:buClrTx/>
        <a:buSzTx/>
        <a:buFontTx/>
        <a:buNone/>
        <a:tabLst/>
        <a:defRPr b="1" baseline="0" cap="none" i="0" spc="0" strike="noStrike" sz="8400" u="none">
          <a:ln>
            <a:noFill/>
          </a:ln>
          <a:solidFill>
            <a:srgbClr val="FFFFFF"/>
          </a:solidFill>
          <a:uFillTx/>
          <a:latin typeface="Arial"/>
          <a:ea typeface="Arial"/>
          <a:cs typeface="Arial"/>
          <a:sym typeface="Arial"/>
        </a:defRPr>
      </a:lvl2pPr>
      <a:lvl3pPr marL="0" marR="0" indent="0" algn="l" defTabSz="1219200" latinLnBrk="0">
        <a:lnSpc>
          <a:spcPct val="100000"/>
        </a:lnSpc>
        <a:spcBef>
          <a:spcPts val="0"/>
        </a:spcBef>
        <a:spcAft>
          <a:spcPts val="0"/>
        </a:spcAft>
        <a:buClrTx/>
        <a:buSzTx/>
        <a:buFontTx/>
        <a:buNone/>
        <a:tabLst/>
        <a:defRPr b="1" baseline="0" cap="none" i="0" spc="0" strike="noStrike" sz="8400" u="none">
          <a:ln>
            <a:noFill/>
          </a:ln>
          <a:solidFill>
            <a:srgbClr val="FFFFFF"/>
          </a:solidFill>
          <a:uFillTx/>
          <a:latin typeface="Arial"/>
          <a:ea typeface="Arial"/>
          <a:cs typeface="Arial"/>
          <a:sym typeface="Arial"/>
        </a:defRPr>
      </a:lvl3pPr>
      <a:lvl4pPr marL="0" marR="0" indent="0" algn="l" defTabSz="1219200" latinLnBrk="0">
        <a:lnSpc>
          <a:spcPct val="100000"/>
        </a:lnSpc>
        <a:spcBef>
          <a:spcPts val="0"/>
        </a:spcBef>
        <a:spcAft>
          <a:spcPts val="0"/>
        </a:spcAft>
        <a:buClrTx/>
        <a:buSzTx/>
        <a:buFontTx/>
        <a:buNone/>
        <a:tabLst/>
        <a:defRPr b="1" baseline="0" cap="none" i="0" spc="0" strike="noStrike" sz="8400" u="none">
          <a:ln>
            <a:noFill/>
          </a:ln>
          <a:solidFill>
            <a:srgbClr val="FFFFFF"/>
          </a:solidFill>
          <a:uFillTx/>
          <a:latin typeface="Arial"/>
          <a:ea typeface="Arial"/>
          <a:cs typeface="Arial"/>
          <a:sym typeface="Arial"/>
        </a:defRPr>
      </a:lvl4pPr>
      <a:lvl5pPr marL="0" marR="0" indent="0" algn="l" defTabSz="1219200" latinLnBrk="0">
        <a:lnSpc>
          <a:spcPct val="100000"/>
        </a:lnSpc>
        <a:spcBef>
          <a:spcPts val="0"/>
        </a:spcBef>
        <a:spcAft>
          <a:spcPts val="0"/>
        </a:spcAft>
        <a:buClrTx/>
        <a:buSzTx/>
        <a:buFontTx/>
        <a:buNone/>
        <a:tabLst/>
        <a:defRPr b="1" baseline="0" cap="none" i="0" spc="0" strike="noStrike" sz="8400" u="none">
          <a:ln>
            <a:noFill/>
          </a:ln>
          <a:solidFill>
            <a:srgbClr val="FFFFFF"/>
          </a:solidFill>
          <a:uFillTx/>
          <a:latin typeface="Arial"/>
          <a:ea typeface="Arial"/>
          <a:cs typeface="Arial"/>
          <a:sym typeface="Arial"/>
        </a:defRPr>
      </a:lvl5pPr>
      <a:lvl6pPr marL="0" marR="0" indent="0" algn="l" defTabSz="1219200" latinLnBrk="0">
        <a:lnSpc>
          <a:spcPct val="100000"/>
        </a:lnSpc>
        <a:spcBef>
          <a:spcPts val="0"/>
        </a:spcBef>
        <a:spcAft>
          <a:spcPts val="0"/>
        </a:spcAft>
        <a:buClrTx/>
        <a:buSzTx/>
        <a:buFontTx/>
        <a:buNone/>
        <a:tabLst/>
        <a:defRPr b="1" baseline="0" cap="none" i="0" spc="0" strike="noStrike" sz="8400" u="none">
          <a:ln>
            <a:noFill/>
          </a:ln>
          <a:solidFill>
            <a:srgbClr val="FFFFFF"/>
          </a:solidFill>
          <a:uFillTx/>
          <a:latin typeface="Arial"/>
          <a:ea typeface="Arial"/>
          <a:cs typeface="Arial"/>
          <a:sym typeface="Arial"/>
        </a:defRPr>
      </a:lvl6pPr>
      <a:lvl7pPr marL="0" marR="0" indent="0" algn="l" defTabSz="1219200" latinLnBrk="0">
        <a:lnSpc>
          <a:spcPct val="100000"/>
        </a:lnSpc>
        <a:spcBef>
          <a:spcPts val="0"/>
        </a:spcBef>
        <a:spcAft>
          <a:spcPts val="0"/>
        </a:spcAft>
        <a:buClrTx/>
        <a:buSzTx/>
        <a:buFontTx/>
        <a:buNone/>
        <a:tabLst/>
        <a:defRPr b="1" baseline="0" cap="none" i="0" spc="0" strike="noStrike" sz="8400" u="none">
          <a:ln>
            <a:noFill/>
          </a:ln>
          <a:solidFill>
            <a:srgbClr val="FFFFFF"/>
          </a:solidFill>
          <a:uFillTx/>
          <a:latin typeface="Arial"/>
          <a:ea typeface="Arial"/>
          <a:cs typeface="Arial"/>
          <a:sym typeface="Arial"/>
        </a:defRPr>
      </a:lvl7pPr>
      <a:lvl8pPr marL="0" marR="0" indent="0" algn="l" defTabSz="1219200" latinLnBrk="0">
        <a:lnSpc>
          <a:spcPct val="100000"/>
        </a:lnSpc>
        <a:spcBef>
          <a:spcPts val="0"/>
        </a:spcBef>
        <a:spcAft>
          <a:spcPts val="0"/>
        </a:spcAft>
        <a:buClrTx/>
        <a:buSzTx/>
        <a:buFontTx/>
        <a:buNone/>
        <a:tabLst/>
        <a:defRPr b="1" baseline="0" cap="none" i="0" spc="0" strike="noStrike" sz="8400" u="none">
          <a:ln>
            <a:noFill/>
          </a:ln>
          <a:solidFill>
            <a:srgbClr val="FFFFFF"/>
          </a:solidFill>
          <a:uFillTx/>
          <a:latin typeface="Arial"/>
          <a:ea typeface="Arial"/>
          <a:cs typeface="Arial"/>
          <a:sym typeface="Arial"/>
        </a:defRPr>
      </a:lvl8pPr>
      <a:lvl9pPr marL="0" marR="0" indent="0" algn="l" defTabSz="1219200" latinLnBrk="0">
        <a:lnSpc>
          <a:spcPct val="100000"/>
        </a:lnSpc>
        <a:spcBef>
          <a:spcPts val="0"/>
        </a:spcBef>
        <a:spcAft>
          <a:spcPts val="0"/>
        </a:spcAft>
        <a:buClrTx/>
        <a:buSzTx/>
        <a:buFontTx/>
        <a:buNone/>
        <a:tabLst/>
        <a:defRPr b="1" baseline="0" cap="none" i="0" spc="0" strike="noStrike" sz="8400" u="none">
          <a:ln>
            <a:noFill/>
          </a:ln>
          <a:solidFill>
            <a:srgbClr val="FFFFFF"/>
          </a:solidFill>
          <a:uFillTx/>
          <a:latin typeface="Arial"/>
          <a:ea typeface="Arial"/>
          <a:cs typeface="Arial"/>
          <a:sym typeface="Arial"/>
        </a:defRPr>
      </a:lvl9pPr>
    </p:titleStyle>
    <p:bodyStyle>
      <a:lvl1pPr marL="0" marR="0" indent="0" algn="l" defTabSz="1219200" latinLnBrk="0">
        <a:lnSpc>
          <a:spcPct val="100000"/>
        </a:lnSpc>
        <a:spcBef>
          <a:spcPts val="800"/>
        </a:spcBef>
        <a:spcAft>
          <a:spcPts val="0"/>
        </a:spcAft>
        <a:buClrTx/>
        <a:buSzTx/>
        <a:buFontTx/>
        <a:buNone/>
        <a:tabLst/>
        <a:defRPr b="0" baseline="0" cap="none" i="0" spc="0" strike="noStrike" sz="4800" u="none">
          <a:ln>
            <a:noFill/>
          </a:ln>
          <a:solidFill>
            <a:srgbClr val="FFFFFF"/>
          </a:solidFill>
          <a:uFillTx/>
          <a:latin typeface="Arial"/>
          <a:ea typeface="Arial"/>
          <a:cs typeface="Arial"/>
          <a:sym typeface="Arial"/>
        </a:defRPr>
      </a:lvl1pPr>
      <a:lvl2pPr marL="0" marR="0" indent="0" algn="l" defTabSz="1219200" latinLnBrk="0">
        <a:lnSpc>
          <a:spcPct val="100000"/>
        </a:lnSpc>
        <a:spcBef>
          <a:spcPts val="800"/>
        </a:spcBef>
        <a:spcAft>
          <a:spcPts val="0"/>
        </a:spcAft>
        <a:buClrTx/>
        <a:buSzTx/>
        <a:buFontTx/>
        <a:buNone/>
        <a:tabLst/>
        <a:defRPr b="0" baseline="0" cap="none" i="0" spc="0" strike="noStrike" sz="4800" u="none">
          <a:ln>
            <a:noFill/>
          </a:ln>
          <a:solidFill>
            <a:srgbClr val="FFFFFF"/>
          </a:solidFill>
          <a:uFillTx/>
          <a:latin typeface="Arial"/>
          <a:ea typeface="Arial"/>
          <a:cs typeface="Arial"/>
          <a:sym typeface="Arial"/>
        </a:defRPr>
      </a:lvl2pPr>
      <a:lvl3pPr marL="0" marR="0" indent="0" algn="l" defTabSz="1219200" latinLnBrk="0">
        <a:lnSpc>
          <a:spcPct val="100000"/>
        </a:lnSpc>
        <a:spcBef>
          <a:spcPts val="800"/>
        </a:spcBef>
        <a:spcAft>
          <a:spcPts val="0"/>
        </a:spcAft>
        <a:buClrTx/>
        <a:buSzTx/>
        <a:buFontTx/>
        <a:buNone/>
        <a:tabLst/>
        <a:defRPr b="0" baseline="0" cap="none" i="0" spc="0" strike="noStrike" sz="4800" u="none">
          <a:ln>
            <a:noFill/>
          </a:ln>
          <a:solidFill>
            <a:srgbClr val="FFFFFF"/>
          </a:solidFill>
          <a:uFillTx/>
          <a:latin typeface="Arial"/>
          <a:ea typeface="Arial"/>
          <a:cs typeface="Arial"/>
          <a:sym typeface="Arial"/>
        </a:defRPr>
      </a:lvl3pPr>
      <a:lvl4pPr marL="0" marR="0" indent="0" algn="l" defTabSz="1219200" latinLnBrk="0">
        <a:lnSpc>
          <a:spcPct val="100000"/>
        </a:lnSpc>
        <a:spcBef>
          <a:spcPts val="800"/>
        </a:spcBef>
        <a:spcAft>
          <a:spcPts val="0"/>
        </a:spcAft>
        <a:buClrTx/>
        <a:buSzTx/>
        <a:buFontTx/>
        <a:buNone/>
        <a:tabLst/>
        <a:defRPr b="0" baseline="0" cap="none" i="0" spc="0" strike="noStrike" sz="4800" u="none">
          <a:ln>
            <a:noFill/>
          </a:ln>
          <a:solidFill>
            <a:srgbClr val="FFFFFF"/>
          </a:solidFill>
          <a:uFillTx/>
          <a:latin typeface="Arial"/>
          <a:ea typeface="Arial"/>
          <a:cs typeface="Arial"/>
          <a:sym typeface="Arial"/>
        </a:defRPr>
      </a:lvl4pPr>
      <a:lvl5pPr marL="0" marR="0" indent="0" algn="l" defTabSz="1219200" latinLnBrk="0">
        <a:lnSpc>
          <a:spcPct val="100000"/>
        </a:lnSpc>
        <a:spcBef>
          <a:spcPts val="800"/>
        </a:spcBef>
        <a:spcAft>
          <a:spcPts val="0"/>
        </a:spcAft>
        <a:buClrTx/>
        <a:buSzTx/>
        <a:buFontTx/>
        <a:buNone/>
        <a:tabLst/>
        <a:defRPr b="0" baseline="0" cap="none" i="0" spc="0" strike="noStrike" sz="4800" u="none">
          <a:ln>
            <a:noFill/>
          </a:ln>
          <a:solidFill>
            <a:srgbClr val="FFFFFF"/>
          </a:solidFill>
          <a:uFillTx/>
          <a:latin typeface="Arial"/>
          <a:ea typeface="Arial"/>
          <a:cs typeface="Arial"/>
          <a:sym typeface="Arial"/>
        </a:defRPr>
      </a:lvl5pPr>
      <a:lvl6pPr marL="2834639" marR="0" indent="-548639" algn="l" defTabSz="1219200" latinLnBrk="0">
        <a:lnSpc>
          <a:spcPct val="100000"/>
        </a:lnSpc>
        <a:spcBef>
          <a:spcPts val="800"/>
        </a:spcBef>
        <a:spcAft>
          <a:spcPts val="0"/>
        </a:spcAft>
        <a:buClrTx/>
        <a:buSzPct val="100000"/>
        <a:buFontTx/>
        <a:buChar char="•"/>
        <a:tabLst/>
        <a:defRPr b="0" baseline="0" cap="none" i="0" spc="0" strike="noStrike" sz="4800" u="none">
          <a:ln>
            <a:noFill/>
          </a:ln>
          <a:solidFill>
            <a:srgbClr val="FFFFFF"/>
          </a:solidFill>
          <a:uFillTx/>
          <a:latin typeface="Arial"/>
          <a:ea typeface="Arial"/>
          <a:cs typeface="Arial"/>
          <a:sym typeface="Arial"/>
        </a:defRPr>
      </a:lvl6pPr>
      <a:lvl7pPr marL="3291840" marR="0" indent="-548640" algn="l" defTabSz="1219200" latinLnBrk="0">
        <a:lnSpc>
          <a:spcPct val="100000"/>
        </a:lnSpc>
        <a:spcBef>
          <a:spcPts val="800"/>
        </a:spcBef>
        <a:spcAft>
          <a:spcPts val="0"/>
        </a:spcAft>
        <a:buClrTx/>
        <a:buSzPct val="100000"/>
        <a:buFontTx/>
        <a:buChar char="•"/>
        <a:tabLst/>
        <a:defRPr b="0" baseline="0" cap="none" i="0" spc="0" strike="noStrike" sz="4800" u="none">
          <a:ln>
            <a:noFill/>
          </a:ln>
          <a:solidFill>
            <a:srgbClr val="FFFFFF"/>
          </a:solidFill>
          <a:uFillTx/>
          <a:latin typeface="Arial"/>
          <a:ea typeface="Arial"/>
          <a:cs typeface="Arial"/>
          <a:sym typeface="Arial"/>
        </a:defRPr>
      </a:lvl7pPr>
      <a:lvl8pPr marL="3749040" marR="0" indent="-548640" algn="l" defTabSz="1219200" latinLnBrk="0">
        <a:lnSpc>
          <a:spcPct val="100000"/>
        </a:lnSpc>
        <a:spcBef>
          <a:spcPts val="800"/>
        </a:spcBef>
        <a:spcAft>
          <a:spcPts val="0"/>
        </a:spcAft>
        <a:buClrTx/>
        <a:buSzPct val="100000"/>
        <a:buFontTx/>
        <a:buChar char="•"/>
        <a:tabLst/>
        <a:defRPr b="0" baseline="0" cap="none" i="0" spc="0" strike="noStrike" sz="4800" u="none">
          <a:ln>
            <a:noFill/>
          </a:ln>
          <a:solidFill>
            <a:srgbClr val="FFFFFF"/>
          </a:solidFill>
          <a:uFillTx/>
          <a:latin typeface="Arial"/>
          <a:ea typeface="Arial"/>
          <a:cs typeface="Arial"/>
          <a:sym typeface="Arial"/>
        </a:defRPr>
      </a:lvl8pPr>
      <a:lvl9pPr marL="4206240" marR="0" indent="-548640" algn="l" defTabSz="1219200" latinLnBrk="0">
        <a:lnSpc>
          <a:spcPct val="100000"/>
        </a:lnSpc>
        <a:spcBef>
          <a:spcPts val="800"/>
        </a:spcBef>
        <a:spcAft>
          <a:spcPts val="0"/>
        </a:spcAft>
        <a:buClrTx/>
        <a:buSzPct val="100000"/>
        <a:buFontTx/>
        <a:buChar char="•"/>
        <a:tabLst/>
        <a:defRPr b="0" baseline="0" cap="none" i="0" spc="0" strike="noStrike" sz="4800" u="none">
          <a:ln>
            <a:noFill/>
          </a:ln>
          <a:solidFill>
            <a:srgbClr val="FFFFFF"/>
          </a:solidFill>
          <a:uFillTx/>
          <a:latin typeface="Arial"/>
          <a:ea typeface="Arial"/>
          <a:cs typeface="Arial"/>
          <a:sym typeface="Arial"/>
        </a:defRPr>
      </a:lvl9pPr>
    </p:bodyStyle>
    <p:otherStyle>
      <a:lvl1pPr marL="0" marR="0" indent="0" algn="r" defTabSz="1219200" latinLnBrk="0">
        <a:lnSpc>
          <a:spcPct val="100000"/>
        </a:lnSpc>
        <a:spcBef>
          <a:spcPts val="0"/>
        </a:spcBef>
        <a:spcAft>
          <a:spcPts val="0"/>
        </a:spcAft>
        <a:buClrTx/>
        <a:buSzTx/>
        <a:buFontTx/>
        <a:buNone/>
        <a:tabLst/>
        <a:defRPr b="0" baseline="0" cap="none" i="0" spc="0" strike="noStrike" sz="2000" u="none">
          <a:ln>
            <a:noFill/>
          </a:ln>
          <a:solidFill>
            <a:schemeClr val="tx1"/>
          </a:solidFill>
          <a:uFillTx/>
          <a:latin typeface="+mn-lt"/>
          <a:ea typeface="+mn-ea"/>
          <a:cs typeface="+mn-cs"/>
          <a:sym typeface="Arial"/>
        </a:defRPr>
      </a:lvl1pPr>
      <a:lvl2pPr marL="0" marR="0" indent="457200" algn="r" defTabSz="1219200" latinLnBrk="0">
        <a:lnSpc>
          <a:spcPct val="100000"/>
        </a:lnSpc>
        <a:spcBef>
          <a:spcPts val="0"/>
        </a:spcBef>
        <a:spcAft>
          <a:spcPts val="0"/>
        </a:spcAft>
        <a:buClrTx/>
        <a:buSzTx/>
        <a:buFontTx/>
        <a:buNone/>
        <a:tabLst/>
        <a:defRPr b="0" baseline="0" cap="none" i="0" spc="0" strike="noStrike" sz="2000" u="none">
          <a:ln>
            <a:noFill/>
          </a:ln>
          <a:solidFill>
            <a:schemeClr val="tx1"/>
          </a:solidFill>
          <a:uFillTx/>
          <a:latin typeface="+mn-lt"/>
          <a:ea typeface="+mn-ea"/>
          <a:cs typeface="+mn-cs"/>
          <a:sym typeface="Arial"/>
        </a:defRPr>
      </a:lvl2pPr>
      <a:lvl3pPr marL="0" marR="0" indent="914400" algn="r" defTabSz="1219200" latinLnBrk="0">
        <a:lnSpc>
          <a:spcPct val="100000"/>
        </a:lnSpc>
        <a:spcBef>
          <a:spcPts val="0"/>
        </a:spcBef>
        <a:spcAft>
          <a:spcPts val="0"/>
        </a:spcAft>
        <a:buClrTx/>
        <a:buSzTx/>
        <a:buFontTx/>
        <a:buNone/>
        <a:tabLst/>
        <a:defRPr b="0" baseline="0" cap="none" i="0" spc="0" strike="noStrike" sz="2000" u="none">
          <a:ln>
            <a:noFill/>
          </a:ln>
          <a:solidFill>
            <a:schemeClr val="tx1"/>
          </a:solidFill>
          <a:uFillTx/>
          <a:latin typeface="+mn-lt"/>
          <a:ea typeface="+mn-ea"/>
          <a:cs typeface="+mn-cs"/>
          <a:sym typeface="Arial"/>
        </a:defRPr>
      </a:lvl3pPr>
      <a:lvl4pPr marL="0" marR="0" indent="1371600" algn="r" defTabSz="1219200" latinLnBrk="0">
        <a:lnSpc>
          <a:spcPct val="100000"/>
        </a:lnSpc>
        <a:spcBef>
          <a:spcPts val="0"/>
        </a:spcBef>
        <a:spcAft>
          <a:spcPts val="0"/>
        </a:spcAft>
        <a:buClrTx/>
        <a:buSzTx/>
        <a:buFontTx/>
        <a:buNone/>
        <a:tabLst/>
        <a:defRPr b="0" baseline="0" cap="none" i="0" spc="0" strike="noStrike" sz="2000" u="none">
          <a:ln>
            <a:noFill/>
          </a:ln>
          <a:solidFill>
            <a:schemeClr val="tx1"/>
          </a:solidFill>
          <a:uFillTx/>
          <a:latin typeface="+mn-lt"/>
          <a:ea typeface="+mn-ea"/>
          <a:cs typeface="+mn-cs"/>
          <a:sym typeface="Arial"/>
        </a:defRPr>
      </a:lvl4pPr>
      <a:lvl5pPr marL="0" marR="0" indent="1828800" algn="r" defTabSz="1219200" latinLnBrk="0">
        <a:lnSpc>
          <a:spcPct val="100000"/>
        </a:lnSpc>
        <a:spcBef>
          <a:spcPts val="0"/>
        </a:spcBef>
        <a:spcAft>
          <a:spcPts val="0"/>
        </a:spcAft>
        <a:buClrTx/>
        <a:buSzTx/>
        <a:buFontTx/>
        <a:buNone/>
        <a:tabLst/>
        <a:defRPr b="0" baseline="0" cap="none" i="0" spc="0" strike="noStrike" sz="2000" u="none">
          <a:ln>
            <a:noFill/>
          </a:ln>
          <a:solidFill>
            <a:schemeClr val="tx1"/>
          </a:solidFill>
          <a:uFillTx/>
          <a:latin typeface="+mn-lt"/>
          <a:ea typeface="+mn-ea"/>
          <a:cs typeface="+mn-cs"/>
          <a:sym typeface="Arial"/>
        </a:defRPr>
      </a:lvl5pPr>
      <a:lvl6pPr marL="0" marR="0" indent="2286000" algn="r" defTabSz="1219200" latinLnBrk="0">
        <a:lnSpc>
          <a:spcPct val="100000"/>
        </a:lnSpc>
        <a:spcBef>
          <a:spcPts val="0"/>
        </a:spcBef>
        <a:spcAft>
          <a:spcPts val="0"/>
        </a:spcAft>
        <a:buClrTx/>
        <a:buSzTx/>
        <a:buFontTx/>
        <a:buNone/>
        <a:tabLst/>
        <a:defRPr b="0" baseline="0" cap="none" i="0" spc="0" strike="noStrike" sz="2000" u="none">
          <a:ln>
            <a:noFill/>
          </a:ln>
          <a:solidFill>
            <a:schemeClr val="tx1"/>
          </a:solidFill>
          <a:uFillTx/>
          <a:latin typeface="+mn-lt"/>
          <a:ea typeface="+mn-ea"/>
          <a:cs typeface="+mn-cs"/>
          <a:sym typeface="Arial"/>
        </a:defRPr>
      </a:lvl6pPr>
      <a:lvl7pPr marL="0" marR="0" indent="2743200" algn="r" defTabSz="1219200" latinLnBrk="0">
        <a:lnSpc>
          <a:spcPct val="100000"/>
        </a:lnSpc>
        <a:spcBef>
          <a:spcPts val="0"/>
        </a:spcBef>
        <a:spcAft>
          <a:spcPts val="0"/>
        </a:spcAft>
        <a:buClrTx/>
        <a:buSzTx/>
        <a:buFontTx/>
        <a:buNone/>
        <a:tabLst/>
        <a:defRPr b="0" baseline="0" cap="none" i="0" spc="0" strike="noStrike" sz="2000" u="none">
          <a:ln>
            <a:noFill/>
          </a:ln>
          <a:solidFill>
            <a:schemeClr val="tx1"/>
          </a:solidFill>
          <a:uFillTx/>
          <a:latin typeface="+mn-lt"/>
          <a:ea typeface="+mn-ea"/>
          <a:cs typeface="+mn-cs"/>
          <a:sym typeface="Arial"/>
        </a:defRPr>
      </a:lvl7pPr>
      <a:lvl8pPr marL="0" marR="0" indent="3200400" algn="r" defTabSz="1219200" latinLnBrk="0">
        <a:lnSpc>
          <a:spcPct val="100000"/>
        </a:lnSpc>
        <a:spcBef>
          <a:spcPts val="0"/>
        </a:spcBef>
        <a:spcAft>
          <a:spcPts val="0"/>
        </a:spcAft>
        <a:buClrTx/>
        <a:buSzTx/>
        <a:buFontTx/>
        <a:buNone/>
        <a:tabLst/>
        <a:defRPr b="0" baseline="0" cap="none" i="0" spc="0" strike="noStrike" sz="2000" u="none">
          <a:ln>
            <a:noFill/>
          </a:ln>
          <a:solidFill>
            <a:schemeClr val="tx1"/>
          </a:solidFill>
          <a:uFillTx/>
          <a:latin typeface="+mn-lt"/>
          <a:ea typeface="+mn-ea"/>
          <a:cs typeface="+mn-cs"/>
          <a:sym typeface="Arial"/>
        </a:defRPr>
      </a:lvl8pPr>
      <a:lvl9pPr marL="0" marR="0" indent="3657600" algn="r" defTabSz="1219200" latinLnBrk="0">
        <a:lnSpc>
          <a:spcPct val="100000"/>
        </a:lnSpc>
        <a:spcBef>
          <a:spcPts val="0"/>
        </a:spcBef>
        <a:spcAft>
          <a:spcPts val="0"/>
        </a:spcAft>
        <a:buClrTx/>
        <a:buSzTx/>
        <a:buFontTx/>
        <a:buNone/>
        <a:tabLst/>
        <a:defRPr b="0" baseline="0" cap="none" i="0" spc="0" strike="noStrike" sz="2000" u="none">
          <a:ln>
            <a:noFill/>
          </a:ln>
          <a:solidFill>
            <a:schemeClr val="tx1"/>
          </a:solidFill>
          <a:uFillTx/>
          <a:latin typeface="+mn-lt"/>
          <a:ea typeface="+mn-ea"/>
          <a:cs typeface="+mn-cs"/>
          <a:sym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3.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jpe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3.jpe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4.jpe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7.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4.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5.jpe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6.jpeg"/><Relationship Id="rId6" Type="http://schemas.openxmlformats.org/officeDocument/2006/relationships/image" Target="../media/image11.png"/><Relationship Id="rId7" Type="http://schemas.openxmlformats.org/officeDocument/2006/relationships/image" Target="../media/image12.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jpe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 Id="rId3" Type="http://schemas.openxmlformats.org/officeDocument/2006/relationships/image" Target="../media/image4.jpeg"/><Relationship Id="rId4" Type="http://schemas.openxmlformats.org/officeDocument/2006/relationships/image" Target="../media/image8.jpe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image" Target="../media/image4.jpe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7" Type="http://schemas.openxmlformats.org/officeDocument/2006/relationships/image" Target="../media/image9.jpe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0.jpe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11.jpe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2.jpeg"/><Relationship Id="rId3" Type="http://schemas.openxmlformats.org/officeDocument/2006/relationships/image" Target="../media/image13.jpeg"/><Relationship Id="rId4" Type="http://schemas.openxmlformats.org/officeDocument/2006/relationships/image" Target="../media/image14.jpe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5.png"/><Relationship Id="rId3" Type="http://schemas.openxmlformats.org/officeDocument/2006/relationships/image" Target="../media/image6.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2.jpe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83" name="pasted-image.png" descr="pasted-image.png"/>
          <p:cNvPicPr>
            <a:picLocks noChangeAspect="1"/>
          </p:cNvPicPr>
          <p:nvPr/>
        </p:nvPicPr>
        <p:blipFill>
          <a:blip r:embed="rId2">
            <a:extLst/>
          </a:blip>
          <a:srcRect l="2934" t="1957" r="100" b="40086"/>
          <a:stretch>
            <a:fillRect/>
          </a:stretch>
        </p:blipFill>
        <p:spPr>
          <a:xfrm>
            <a:off x="512708" y="2849333"/>
            <a:ext cx="23388101" cy="10492039"/>
          </a:xfrm>
          <a:prstGeom prst="rect">
            <a:avLst/>
          </a:prstGeom>
          <a:ln w="12700">
            <a:miter lim="400000"/>
          </a:ln>
        </p:spPr>
      </p:pic>
      <p:sp>
        <p:nvSpPr>
          <p:cNvPr id="284" name="The Early Israelite Monarchy in Text and Archaeology"/>
          <p:cNvSpPr/>
          <p:nvPr>
            <p:ph type="body" idx="13"/>
          </p:nvPr>
        </p:nvSpPr>
        <p:spPr>
          <a:xfrm>
            <a:off x="1261954" y="6467535"/>
            <a:ext cx="21860093" cy="1279527"/>
          </a:xfrm>
          <a:prstGeom prst="rect">
            <a:avLst/>
          </a:prstGeom>
          <a:effectLst>
            <a:outerShdw sx="100000" sy="100000" kx="0" ky="0" algn="b" rotWithShape="0" blurRad="139700" dist="70739" dir="2700000">
              <a:srgbClr val="000000">
                <a:alpha val="75000"/>
              </a:srgbClr>
            </a:outerShdw>
          </a:effectLst>
        </p:spPr>
        <p:txBody>
          <a:bodyPr/>
          <a:lstStyle>
            <a:lvl1pPr defTabSz="963168">
              <a:defRPr sz="6636"/>
            </a:lvl1pPr>
          </a:lstStyle>
          <a:p>
            <a:pPr/>
            <a:r>
              <a:t>The Early Israelite Monarchy in Text and Archaeology</a:t>
            </a:r>
          </a:p>
        </p:txBody>
      </p:sp>
      <p:sp>
        <p:nvSpPr>
          <p:cNvPr id="285" name="The Days of David and Solomon"/>
          <p:cNvSpPr/>
          <p:nvPr>
            <p:ph type="body" idx="14"/>
          </p:nvPr>
        </p:nvSpPr>
        <p:spPr>
          <a:xfrm>
            <a:off x="1261954" y="7660882"/>
            <a:ext cx="9032637" cy="922398"/>
          </a:xfrm>
          <a:prstGeom prst="rect">
            <a:avLst/>
          </a:prstGeom>
          <a:effectLst>
            <a:outerShdw sx="100000" sy="100000" kx="0" ky="0" algn="b" rotWithShape="0" blurRad="139700" dist="70739" dir="2700000">
              <a:srgbClr val="000000">
                <a:alpha val="75000"/>
              </a:srgbClr>
            </a:outerShdw>
          </a:effectLst>
        </p:spPr>
        <p:txBody>
          <a:bodyPr/>
          <a:lstStyle/>
          <a:p>
            <a:pPr/>
            <a:r>
              <a:t>The Days of David and Solomon</a:t>
            </a:r>
          </a:p>
        </p:txBody>
      </p:sp>
      <p:sp>
        <p:nvSpPr>
          <p:cNvPr id="286" name="Dr. Kyle Keimer…"/>
          <p:cNvSpPr/>
          <p:nvPr/>
        </p:nvSpPr>
        <p:spPr>
          <a:xfrm>
            <a:off x="1381827" y="8537878"/>
            <a:ext cx="6153786" cy="1666876"/>
          </a:xfrm>
          <a:prstGeom prst="rect">
            <a:avLst/>
          </a:prstGeom>
          <a:ln w="12700">
            <a:miter lim="400000"/>
          </a:ln>
          <a:effectLst>
            <a:outerShdw sx="100000" sy="100000" kx="0" ky="0" algn="b" rotWithShape="0" blurRad="139700" dist="70739" dir="2700000">
              <a:srgbClr val="000000">
                <a:alpha val="75000"/>
              </a:srgbClr>
            </a:outerShdw>
          </a:effectLst>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a:solidFill>
                  <a:schemeClr val="accent3">
                    <a:satOff val="18648"/>
                    <a:lumOff val="5971"/>
                  </a:schemeClr>
                </a:solidFill>
              </a:defRPr>
            </a:pPr>
            <a:r>
              <a:t>Dr. Kyle Keimer</a:t>
            </a:r>
          </a:p>
          <a:p>
            <a:pPr algn="l">
              <a:defRPr>
                <a:solidFill>
                  <a:schemeClr val="accent3">
                    <a:satOff val="18648"/>
                    <a:lumOff val="5971"/>
                  </a:schemeClr>
                </a:solidFill>
              </a:defRPr>
            </a:pPr>
            <a:r>
              <a:t>Macquarie University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362" name="Archaeological Reasons for Disputes about the UM"/>
          <p:cNvSpPr/>
          <p:nvPr>
            <p:ph type="title"/>
          </p:nvPr>
        </p:nvSpPr>
        <p:spPr>
          <a:xfrm>
            <a:off x="-976992" y="578752"/>
            <a:ext cx="19710509" cy="1732360"/>
          </a:xfrm>
          <a:prstGeom prst="rect">
            <a:avLst/>
          </a:prstGeom>
        </p:spPr>
        <p:txBody>
          <a:bodyPr/>
          <a:lstStyle>
            <a:lvl1pPr>
              <a:defRPr b="1" sz="5200">
                <a:solidFill>
                  <a:srgbClr val="000000"/>
                </a:solidFill>
                <a:latin typeface="Arial"/>
                <a:ea typeface="Arial"/>
                <a:cs typeface="Arial"/>
                <a:sym typeface="Arial"/>
              </a:defRPr>
            </a:lvl1pPr>
          </a:lstStyle>
          <a:p>
            <a:pPr/>
            <a:r>
              <a:t>Archaeological Reasons for Disputes about the UM</a:t>
            </a:r>
          </a:p>
        </p:txBody>
      </p:sp>
      <p:pic>
        <p:nvPicPr>
          <p:cNvPr id="363" name="David_von_Michelangelo.jpg" descr="David_von_Michelangelo.jpg"/>
          <p:cNvPicPr>
            <a:picLocks noChangeAspect="1"/>
          </p:cNvPicPr>
          <p:nvPr/>
        </p:nvPicPr>
        <p:blipFill>
          <a:blip r:embed="rId2">
            <a:extLst/>
          </a:blip>
          <a:stretch>
            <a:fillRect/>
          </a:stretch>
        </p:blipFill>
        <p:spPr>
          <a:xfrm>
            <a:off x="17156121" y="-44649"/>
            <a:ext cx="7233049" cy="13805298"/>
          </a:xfrm>
          <a:prstGeom prst="rect">
            <a:avLst/>
          </a:prstGeom>
          <a:ln w="12700">
            <a:miter lim="400000"/>
          </a:ln>
        </p:spPr>
      </p:pic>
      <p:sp>
        <p:nvSpPr>
          <p:cNvPr id="364" name="Quote Bubble"/>
          <p:cNvSpPr/>
          <p:nvPr/>
        </p:nvSpPr>
        <p:spPr>
          <a:xfrm>
            <a:off x="21110091" y="699109"/>
            <a:ext cx="3966839" cy="1177104"/>
          </a:xfrm>
          <a:prstGeom prst="wedgeEllipseCallout">
            <a:avLst>
              <a:gd name="adj1" fmla="val -55935"/>
              <a:gd name="adj2" fmla="val 50000"/>
            </a:avLst>
          </a:prstGeom>
          <a:solidFill>
            <a:srgbClr val="B18CFE">
              <a:alpha val="52000"/>
            </a:srgbClr>
          </a:solidFill>
          <a:ln w="12700">
            <a:miter lim="400000"/>
          </a:ln>
          <a:effectLst>
            <a:outerShdw sx="100000" sy="100000" kx="0" ky="0" algn="b" rotWithShape="0" blurRad="241300" dist="152400" dir="5400000">
              <a:srgbClr val="000000">
                <a:alpha val="68000"/>
              </a:srgbClr>
            </a:outerShdw>
          </a:effectLst>
        </p:spPr>
        <p:txBody>
          <a:bodyPr lIns="71437" tIns="71437" rIns="71437" bIns="71437" anchor="ctr"/>
          <a:lstStyle/>
          <a:p>
            <a:pPr>
              <a:defRPr sz="2400">
                <a:solidFill>
                  <a:srgbClr val="FFFFFF"/>
                </a:solidFill>
                <a:latin typeface="Garamond"/>
                <a:ea typeface="Garamond"/>
                <a:cs typeface="Garamond"/>
                <a:sym typeface="Garamond"/>
              </a:defRPr>
            </a:pPr>
          </a:p>
        </p:txBody>
      </p:sp>
      <p:sp>
        <p:nvSpPr>
          <p:cNvPr id="365" name="Did I actually exist? If so, was I as great as everyone says?"/>
          <p:cNvSpPr/>
          <p:nvPr/>
        </p:nvSpPr>
        <p:spPr>
          <a:xfrm>
            <a:off x="21625749" y="816187"/>
            <a:ext cx="2700100" cy="942976"/>
          </a:xfrm>
          <a:prstGeom prst="rect">
            <a:avLst/>
          </a:prstGeom>
          <a:ln w="12700">
            <a:miter lim="400000"/>
          </a:ln>
          <a:effectLst>
            <a:outerShdw sx="100000" sy="100000" kx="0" ky="0" algn="b" rotWithShape="0" blurRad="241300" dist="152400" dir="5400000">
              <a:srgbClr val="000000">
                <a:alpha val="68000"/>
              </a:srgbClr>
            </a:outerShdw>
          </a:effectLst>
          <a:extLst>
            <a:ext uri="{C572A759-6A51-4108-AA02-DFA0A04FC94B}">
              <ma14:wrappingTextBoxFlag xmlns:ma14="http://schemas.microsoft.com/office/mac/drawingml/2011/main" val="1"/>
            </a:ext>
          </a:extLst>
        </p:spPr>
        <p:txBody>
          <a:bodyPr lIns="71437" tIns="71437" rIns="71437" bIns="71437" anchor="ctr">
            <a:spAutoFit/>
          </a:bodyPr>
          <a:lstStyle>
            <a:lvl1pPr>
              <a:defRPr b="1" sz="1900">
                <a:solidFill>
                  <a:srgbClr val="FFFFFF"/>
                </a:solidFill>
                <a:latin typeface="Garamond"/>
                <a:ea typeface="Garamond"/>
                <a:cs typeface="Garamond"/>
                <a:sym typeface="Garamond"/>
              </a:defRPr>
            </a:lvl1pPr>
          </a:lstStyle>
          <a:p>
            <a:pPr/>
            <a:r>
              <a:t>Did I actually exist? If so, was I as great as everyone says?</a:t>
            </a:r>
          </a:p>
        </p:txBody>
      </p:sp>
      <p:sp>
        <p:nvSpPr>
          <p:cNvPr id="366" name="Line"/>
          <p:cNvSpPr/>
          <p:nvPr/>
        </p:nvSpPr>
        <p:spPr>
          <a:xfrm>
            <a:off x="807266" y="2739248"/>
            <a:ext cx="16345193" cy="1"/>
          </a:xfrm>
          <a:prstGeom prst="line">
            <a:avLst/>
          </a:prstGeom>
          <a:ln w="25400">
            <a:solidFill>
              <a:srgbClr val="000000"/>
            </a:solidFill>
            <a:miter lim="400000"/>
          </a:ln>
        </p:spPr>
        <p:txBody>
          <a:bodyPr lIns="71437" tIns="71437" rIns="71437" bIns="71437" anchor="ctr"/>
          <a:lstStyle/>
          <a:p>
            <a:pPr>
              <a:defRPr sz="3200"/>
            </a:pPr>
          </a:p>
        </p:txBody>
      </p:sp>
      <p:sp>
        <p:nvSpPr>
          <p:cNvPr id="367" name="Lack of chronological anchors in the archaeological material…"/>
          <p:cNvSpPr/>
          <p:nvPr/>
        </p:nvSpPr>
        <p:spPr>
          <a:xfrm>
            <a:off x="781399" y="3026096"/>
            <a:ext cx="15716251" cy="101631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509871" indent="-469231" algn="l">
              <a:spcBef>
                <a:spcPts val="28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Lack of chronological anchors in the archaeological material</a:t>
            </a:r>
          </a:p>
          <a:p>
            <a:pPr marL="509871" indent="-469231" algn="l">
              <a:spcBef>
                <a:spcPts val="28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Debate over which historical events created chronological anchors in the archaeological material</a:t>
            </a:r>
          </a:p>
          <a:p>
            <a:pPr marL="509871" indent="-469231" algn="l">
              <a:spcBef>
                <a:spcPts val="28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Understanding of political and social structures (including the nature of both the governing authority and how power is rationalized) </a:t>
            </a:r>
          </a:p>
          <a:p>
            <a:pPr marL="509871" indent="-469231" algn="l">
              <a:spcBef>
                <a:spcPts val="28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Gradual and regional change in ceramics</a:t>
            </a:r>
          </a:p>
          <a:p>
            <a:pPr marL="509871" indent="-469231" algn="l">
              <a:spcBef>
                <a:spcPts val="28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Uncertainty of correlating specific structures to specific biblical kings</a:t>
            </a:r>
          </a:p>
          <a:p>
            <a:pPr marL="509871" indent="-469231" algn="l">
              <a:spcBef>
                <a:spcPts val="28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Flattened Radiocarbon curve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9" name="Methodological Considerations…"/>
          <p:cNvSpPr/>
          <p:nvPr>
            <p:ph type="body" idx="1"/>
          </p:nvPr>
        </p:nvSpPr>
        <p:spPr>
          <a:xfrm>
            <a:off x="1225652" y="3273485"/>
            <a:ext cx="17015927" cy="8981442"/>
          </a:xfrm>
          <a:prstGeom prst="rect">
            <a:avLst/>
          </a:prstGeom>
        </p:spPr>
        <p:txBody>
          <a:bodyPr>
            <a:normAutofit fontScale="100000" lnSpcReduction="0"/>
          </a:bodyPr>
          <a:lstStyle/>
          <a:p>
            <a:pPr>
              <a:spcBef>
                <a:spcPts val="200"/>
              </a:spcBef>
            </a:pPr>
            <a:r>
              <a:rPr b="1">
                <a:solidFill>
                  <a:srgbClr val="6D0020"/>
                </a:solidFill>
              </a:rPr>
              <a:t>Methodological Considerations</a:t>
            </a:r>
            <a:endParaRPr>
              <a:latin typeface="Georgia"/>
              <a:ea typeface="Georgia"/>
              <a:cs typeface="Georgia"/>
              <a:sym typeface="Georgia"/>
            </a:endParaRPr>
          </a:p>
          <a:p>
            <a:pPr>
              <a:spcBef>
                <a:spcPts val="200"/>
              </a:spcBef>
              <a:buSzPct val="100000"/>
              <a:buFont typeface="Arial"/>
              <a:buChar char="•"/>
            </a:pPr>
            <a:endParaRPr>
              <a:latin typeface="Georgia"/>
              <a:ea typeface="Georgia"/>
              <a:cs typeface="Georgia"/>
              <a:sym typeface="Georgia"/>
            </a:endParaRPr>
          </a:p>
          <a:p>
            <a:pPr>
              <a:spcBef>
                <a:spcPts val="200"/>
              </a:spcBef>
              <a:buSzPct val="100000"/>
              <a:buFont typeface="Arial"/>
              <a:buChar char="•"/>
            </a:pPr>
            <a:r>
              <a:rPr>
                <a:latin typeface="Georgia"/>
                <a:ea typeface="Georgia"/>
                <a:cs typeface="Georgia"/>
                <a:sym typeface="Georgia"/>
              </a:rPr>
              <a:t>Modern Interpretive Bias (with Texts and Archaeology)</a:t>
            </a:r>
            <a:endParaRPr>
              <a:latin typeface="Georgia"/>
              <a:ea typeface="Georgia"/>
              <a:cs typeface="Georgia"/>
              <a:sym typeface="Georgia"/>
            </a:endParaRPr>
          </a:p>
          <a:p>
            <a:pPr>
              <a:spcBef>
                <a:spcPts val="200"/>
              </a:spcBef>
              <a:buSzPct val="100000"/>
              <a:buFont typeface="Arial"/>
              <a:buChar char="•"/>
            </a:pPr>
            <a:endParaRPr>
              <a:latin typeface="Georgia"/>
              <a:ea typeface="Georgia"/>
              <a:cs typeface="Georgia"/>
              <a:sym typeface="Georgia"/>
            </a:endParaRPr>
          </a:p>
          <a:p>
            <a:pPr>
              <a:spcBef>
                <a:spcPts val="200"/>
              </a:spcBef>
              <a:buSzPct val="100000"/>
              <a:buFont typeface="Arial"/>
              <a:buChar char="•"/>
            </a:pPr>
            <a:endParaRPr>
              <a:latin typeface="Georgia"/>
              <a:ea typeface="Georgia"/>
              <a:cs typeface="Georgia"/>
              <a:sym typeface="Georgia"/>
            </a:endParaRPr>
          </a:p>
          <a:p>
            <a:pPr>
              <a:spcBef>
                <a:spcPts val="200"/>
              </a:spcBef>
              <a:buSzPct val="100000"/>
              <a:buFont typeface="Arial"/>
              <a:buChar char="•"/>
            </a:pPr>
            <a:r>
              <a:rPr>
                <a:latin typeface="Georgia"/>
                <a:ea typeface="Georgia"/>
                <a:cs typeface="Georgia"/>
                <a:sym typeface="Georgia"/>
              </a:rPr>
              <a:t>Understanding Ancient Socio-Political Structures</a:t>
            </a:r>
            <a:endParaRPr>
              <a:latin typeface="Georgia"/>
              <a:ea typeface="Georgia"/>
              <a:cs typeface="Georgia"/>
              <a:sym typeface="Georgia"/>
            </a:endParaRPr>
          </a:p>
          <a:p>
            <a:pPr>
              <a:spcBef>
                <a:spcPts val="200"/>
              </a:spcBef>
              <a:buSzPct val="100000"/>
              <a:buFont typeface="Arial"/>
              <a:buChar char="•"/>
            </a:pPr>
            <a:endParaRPr>
              <a:latin typeface="Georgia"/>
              <a:ea typeface="Georgia"/>
              <a:cs typeface="Georgia"/>
              <a:sym typeface="Georgia"/>
            </a:endParaRPr>
          </a:p>
          <a:p>
            <a:pPr>
              <a:spcBef>
                <a:spcPts val="200"/>
              </a:spcBef>
              <a:buSzPct val="100000"/>
              <a:buFont typeface="Arial"/>
              <a:buChar char="•"/>
            </a:pPr>
            <a:endParaRPr>
              <a:latin typeface="Georgia"/>
              <a:ea typeface="Georgia"/>
              <a:cs typeface="Georgia"/>
              <a:sym typeface="Georgia"/>
            </a:endParaRPr>
          </a:p>
          <a:p>
            <a:pPr>
              <a:spcBef>
                <a:spcPts val="200"/>
              </a:spcBef>
              <a:buSzPct val="100000"/>
              <a:buFont typeface="Arial"/>
              <a:buChar char="•"/>
            </a:pPr>
            <a:r>
              <a:rPr>
                <a:latin typeface="Georgia"/>
                <a:ea typeface="Georgia"/>
                <a:cs typeface="Georgia"/>
                <a:sym typeface="Georgia"/>
              </a:rPr>
              <a:t>Understanding Ancient Economies</a:t>
            </a:r>
            <a:endParaRPr>
              <a:latin typeface="Georgia"/>
              <a:ea typeface="Georgia"/>
              <a:cs typeface="Georgia"/>
              <a:sym typeface="Georgia"/>
            </a:endParaRPr>
          </a:p>
          <a:p>
            <a:pPr>
              <a:spcBef>
                <a:spcPts val="200"/>
              </a:spcBef>
              <a:buSzPct val="100000"/>
              <a:buFont typeface="Arial"/>
              <a:buChar char="•"/>
            </a:pPr>
            <a:endParaRPr>
              <a:latin typeface="Georgia"/>
              <a:ea typeface="Georgia"/>
              <a:cs typeface="Georgia"/>
              <a:sym typeface="Georgia"/>
            </a:endParaRPr>
          </a:p>
          <a:p>
            <a:pPr>
              <a:spcBef>
                <a:spcPts val="200"/>
              </a:spcBef>
              <a:buSzPct val="100000"/>
              <a:buFont typeface="Arial"/>
              <a:buChar char="•"/>
            </a:pPr>
            <a:endParaRPr>
              <a:latin typeface="Georgia"/>
              <a:ea typeface="Georgia"/>
              <a:cs typeface="Georgia"/>
              <a:sym typeface="Georgia"/>
            </a:endParaRPr>
          </a:p>
          <a:p>
            <a:pPr>
              <a:spcBef>
                <a:spcPts val="200"/>
              </a:spcBef>
              <a:buSzPct val="100000"/>
              <a:buFont typeface="Arial"/>
              <a:buChar char="•"/>
            </a:pPr>
            <a:r>
              <a:rPr>
                <a:latin typeface="Georgia"/>
                <a:ea typeface="Georgia"/>
                <a:cs typeface="Georgia"/>
                <a:sym typeface="Georgia"/>
              </a:rPr>
              <a:t>Understanding Spatial Realities</a:t>
            </a:r>
          </a:p>
        </p:txBody>
      </p:sp>
      <p:sp>
        <p:nvSpPr>
          <p:cNvPr id="370"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371" name="The Days of David and Solomon"/>
          <p:cNvSpPr/>
          <p:nvPr/>
        </p:nvSpPr>
        <p:spPr>
          <a:xfrm>
            <a:off x="1226858" y="1646946"/>
            <a:ext cx="14233944"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a:t>
            </a:r>
          </a:p>
        </p:txBody>
      </p:sp>
      <p:sp>
        <p:nvSpPr>
          <p:cNvPr id="372" name="Territoriality and Borders"/>
          <p:cNvSpPr/>
          <p:nvPr/>
        </p:nvSpPr>
        <p:spPr>
          <a:xfrm>
            <a:off x="4829300" y="12232521"/>
            <a:ext cx="7378701"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solidFill>
                  <a:srgbClr val="631022"/>
                </a:solidFill>
                <a:latin typeface="Georgia"/>
                <a:ea typeface="Georgia"/>
                <a:cs typeface="Georgia"/>
                <a:sym typeface="Georgia"/>
              </a:defRPr>
            </a:lvl1pPr>
          </a:lstStyle>
          <a:p>
            <a:pPr/>
            <a:r>
              <a:t>Territoriality and Borders</a:t>
            </a:r>
          </a:p>
        </p:txBody>
      </p:sp>
      <p:sp>
        <p:nvSpPr>
          <p:cNvPr id="373" name="One Economy or Many? Capitalist or not?"/>
          <p:cNvSpPr/>
          <p:nvPr/>
        </p:nvSpPr>
        <p:spPr>
          <a:xfrm>
            <a:off x="4822474" y="10093448"/>
            <a:ext cx="11886953"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solidFill>
                  <a:srgbClr val="631022"/>
                </a:solidFill>
                <a:latin typeface="Georgia"/>
                <a:ea typeface="Georgia"/>
                <a:cs typeface="Georgia"/>
                <a:sym typeface="Georgia"/>
              </a:defRPr>
            </a:lvl1pPr>
          </a:lstStyle>
          <a:p>
            <a:pPr/>
            <a:r>
              <a:t>One Economy or Many? Capitalist or not?</a:t>
            </a:r>
          </a:p>
        </p:txBody>
      </p:sp>
      <p:sp>
        <p:nvSpPr>
          <p:cNvPr id="374" name="Bureaucratic vs. Patrimonial"/>
          <p:cNvSpPr/>
          <p:nvPr/>
        </p:nvSpPr>
        <p:spPr>
          <a:xfrm>
            <a:off x="4822262" y="7954374"/>
            <a:ext cx="8154778"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solidFill>
                  <a:srgbClr val="631022"/>
                </a:solidFill>
                <a:latin typeface="Georgia"/>
                <a:ea typeface="Georgia"/>
                <a:cs typeface="Georgia"/>
                <a:sym typeface="Georgia"/>
              </a:defRPr>
            </a:lvl1pPr>
          </a:lstStyle>
          <a:p>
            <a:pPr/>
            <a:r>
              <a:t>Bureaucratic vs. Patrimonial</a:t>
            </a:r>
          </a:p>
        </p:txBody>
      </p:sp>
      <p:sp>
        <p:nvSpPr>
          <p:cNvPr id="375" name="Evolutionary/Linear/Functionalist/etc."/>
          <p:cNvSpPr/>
          <p:nvPr/>
        </p:nvSpPr>
        <p:spPr>
          <a:xfrm>
            <a:off x="4822504" y="5815300"/>
            <a:ext cx="11213816"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solidFill>
                  <a:srgbClr val="631022"/>
                </a:solidFill>
                <a:latin typeface="Georgia"/>
                <a:ea typeface="Georgia"/>
                <a:cs typeface="Georgia"/>
                <a:sym typeface="Georgia"/>
              </a:defRPr>
            </a:lvl1pPr>
          </a:lstStyle>
          <a:p>
            <a:pPr/>
            <a:r>
              <a:t>Evolutionary/Linear/Functionalist/etc.</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9" name="Understanding Ancient Socio-Political Structures"/>
          <p:cNvSpPr/>
          <p:nvPr>
            <p:ph type="body" idx="1"/>
          </p:nvPr>
        </p:nvSpPr>
        <p:spPr>
          <a:xfrm>
            <a:off x="1225652" y="3273485"/>
            <a:ext cx="17015927" cy="8981442"/>
          </a:xfrm>
          <a:prstGeom prst="rect">
            <a:avLst/>
          </a:prstGeom>
        </p:spPr>
        <p:txBody>
          <a:bodyPr>
            <a:normAutofit fontScale="100000" lnSpcReduction="0"/>
          </a:bodyPr>
          <a:lstStyle>
            <a:lvl1pPr>
              <a:defRPr b="1">
                <a:solidFill>
                  <a:srgbClr val="6D0020"/>
                </a:solidFill>
              </a:defRPr>
            </a:lvl1pPr>
          </a:lstStyle>
          <a:p>
            <a:pPr/>
            <a:r>
              <a:t>Understanding Ancient Socio-Political Structures</a:t>
            </a:r>
          </a:p>
        </p:txBody>
      </p:sp>
      <p:sp>
        <p:nvSpPr>
          <p:cNvPr id="380"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381" name="The Days of David and Solomon - Methodological Considerations"/>
          <p:cNvSpPr/>
          <p:nvPr/>
        </p:nvSpPr>
        <p:spPr>
          <a:xfrm>
            <a:off x="1226858" y="1646946"/>
            <a:ext cx="18201405"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 - Methodological Considerations</a:t>
            </a:r>
          </a:p>
        </p:txBody>
      </p:sp>
      <p:sp>
        <p:nvSpPr>
          <p:cNvPr id="382" name="Band"/>
          <p:cNvSpPr/>
          <p:nvPr/>
        </p:nvSpPr>
        <p:spPr>
          <a:xfrm>
            <a:off x="6223478" y="5813226"/>
            <a:ext cx="1158541" cy="660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Band</a:t>
            </a:r>
          </a:p>
        </p:txBody>
      </p:sp>
      <p:sp>
        <p:nvSpPr>
          <p:cNvPr id="383" name="Tribe"/>
          <p:cNvSpPr/>
          <p:nvPr/>
        </p:nvSpPr>
        <p:spPr>
          <a:xfrm>
            <a:off x="9554115" y="5813226"/>
            <a:ext cx="1176673" cy="660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Tribe</a:t>
            </a:r>
          </a:p>
        </p:txBody>
      </p:sp>
      <p:sp>
        <p:nvSpPr>
          <p:cNvPr id="384" name="Chiefdom"/>
          <p:cNvSpPr/>
          <p:nvPr/>
        </p:nvSpPr>
        <p:spPr>
          <a:xfrm>
            <a:off x="12882481" y="5813226"/>
            <a:ext cx="2020876" cy="660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Chiefdom</a:t>
            </a:r>
          </a:p>
        </p:txBody>
      </p:sp>
      <p:sp>
        <p:nvSpPr>
          <p:cNvPr id="385" name="State"/>
          <p:cNvSpPr/>
          <p:nvPr/>
        </p:nvSpPr>
        <p:spPr>
          <a:xfrm>
            <a:off x="17046531" y="5813226"/>
            <a:ext cx="1122277" cy="660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State</a:t>
            </a:r>
          </a:p>
        </p:txBody>
      </p:sp>
      <p:sp>
        <p:nvSpPr>
          <p:cNvPr id="386" name="Line"/>
          <p:cNvSpPr/>
          <p:nvPr/>
        </p:nvSpPr>
        <p:spPr>
          <a:xfrm>
            <a:off x="6259272" y="7080660"/>
            <a:ext cx="11768141" cy="32"/>
          </a:xfrm>
          <a:prstGeom prst="line">
            <a:avLst/>
          </a:prstGeom>
          <a:ln w="25400">
            <a:solidFill>
              <a:srgbClr val="FF270B"/>
            </a:solidFill>
            <a:miter lim="400000"/>
            <a:tailEnd type="triangle"/>
          </a:ln>
        </p:spPr>
        <p:txBody>
          <a:bodyPr lIns="0" tIns="0" rIns="0" bIns="0"/>
          <a:lstStyle/>
          <a:p>
            <a:pPr algn="l" defTabSz="642937">
              <a:defRPr sz="1600">
                <a:latin typeface="Helvetica"/>
                <a:ea typeface="Helvetica"/>
                <a:cs typeface="Helvetica"/>
                <a:sym typeface="Helvetica"/>
              </a:defRPr>
            </a:pPr>
          </a:p>
        </p:txBody>
      </p:sp>
      <p:sp>
        <p:nvSpPr>
          <p:cNvPr id="387" name="“Primitive”"/>
          <p:cNvSpPr/>
          <p:nvPr/>
        </p:nvSpPr>
        <p:spPr>
          <a:xfrm>
            <a:off x="5643836" y="7509867"/>
            <a:ext cx="2282106" cy="660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“Primitive”</a:t>
            </a:r>
          </a:p>
        </p:txBody>
      </p:sp>
      <p:sp>
        <p:nvSpPr>
          <p:cNvPr id="388" name="“Civilized”"/>
          <p:cNvSpPr/>
          <p:nvPr/>
        </p:nvSpPr>
        <p:spPr>
          <a:xfrm>
            <a:off x="16513379" y="7509867"/>
            <a:ext cx="2152862" cy="660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“Civilized”</a:t>
            </a:r>
          </a:p>
        </p:txBody>
      </p:sp>
      <p:sp>
        <p:nvSpPr>
          <p:cNvPr id="389" name="Line"/>
          <p:cNvSpPr/>
          <p:nvPr/>
        </p:nvSpPr>
        <p:spPr>
          <a:xfrm flipH="1">
            <a:off x="6806051" y="6790420"/>
            <a:ext cx="2" cy="604689"/>
          </a:xfrm>
          <a:prstGeom prst="line">
            <a:avLst/>
          </a:prstGeom>
          <a:ln w="38100">
            <a:solidFill>
              <a:schemeClr val="accent1"/>
            </a:solidFill>
            <a:custDash>
              <a:ds d="200000" sp="200000"/>
            </a:custDash>
            <a:miter lim="400000"/>
          </a:ln>
        </p:spPr>
        <p:txBody>
          <a:bodyPr lIns="0" tIns="0" rIns="0" bIns="0"/>
          <a:lstStyle/>
          <a:p>
            <a:pPr algn="l" defTabSz="642937">
              <a:defRPr sz="1600">
                <a:latin typeface="Helvetica"/>
                <a:ea typeface="Helvetica"/>
                <a:cs typeface="Helvetica"/>
                <a:sym typeface="Helvetica"/>
              </a:defRPr>
            </a:pPr>
          </a:p>
        </p:txBody>
      </p:sp>
      <p:sp>
        <p:nvSpPr>
          <p:cNvPr id="390" name="Line"/>
          <p:cNvSpPr/>
          <p:nvPr/>
        </p:nvSpPr>
        <p:spPr>
          <a:xfrm flipH="1">
            <a:off x="10145754" y="6790420"/>
            <a:ext cx="2" cy="604689"/>
          </a:xfrm>
          <a:prstGeom prst="line">
            <a:avLst/>
          </a:prstGeom>
          <a:ln w="38100">
            <a:solidFill>
              <a:schemeClr val="accent1"/>
            </a:solidFill>
            <a:custDash>
              <a:ds d="200000" sp="200000"/>
            </a:custDash>
            <a:miter lim="400000"/>
          </a:ln>
        </p:spPr>
        <p:txBody>
          <a:bodyPr lIns="0" tIns="0" rIns="0" bIns="0"/>
          <a:lstStyle/>
          <a:p>
            <a:pPr algn="l" defTabSz="642937">
              <a:defRPr sz="1600">
                <a:latin typeface="Helvetica"/>
                <a:ea typeface="Helvetica"/>
                <a:cs typeface="Helvetica"/>
                <a:sym typeface="Helvetica"/>
              </a:defRPr>
            </a:pPr>
          </a:p>
        </p:txBody>
      </p:sp>
      <p:sp>
        <p:nvSpPr>
          <p:cNvPr id="391" name="Line"/>
          <p:cNvSpPr/>
          <p:nvPr/>
        </p:nvSpPr>
        <p:spPr>
          <a:xfrm flipH="1">
            <a:off x="13896223" y="6790420"/>
            <a:ext cx="2" cy="604689"/>
          </a:xfrm>
          <a:prstGeom prst="line">
            <a:avLst/>
          </a:prstGeom>
          <a:ln w="38100">
            <a:solidFill>
              <a:schemeClr val="accent1"/>
            </a:solidFill>
            <a:custDash>
              <a:ds d="200000" sp="200000"/>
            </a:custDash>
            <a:miter lim="400000"/>
          </a:ln>
        </p:spPr>
        <p:txBody>
          <a:bodyPr lIns="0" tIns="0" rIns="0" bIns="0"/>
          <a:lstStyle/>
          <a:p>
            <a:pPr algn="l" defTabSz="642937">
              <a:defRPr sz="1600">
                <a:latin typeface="Helvetica"/>
                <a:ea typeface="Helvetica"/>
                <a:cs typeface="Helvetica"/>
                <a:sym typeface="Helvetica"/>
              </a:defRPr>
            </a:pPr>
          </a:p>
        </p:txBody>
      </p:sp>
      <p:sp>
        <p:nvSpPr>
          <p:cNvPr id="392" name="Line"/>
          <p:cNvSpPr/>
          <p:nvPr/>
        </p:nvSpPr>
        <p:spPr>
          <a:xfrm flipH="1">
            <a:off x="17610973" y="6790420"/>
            <a:ext cx="2" cy="604689"/>
          </a:xfrm>
          <a:prstGeom prst="line">
            <a:avLst/>
          </a:prstGeom>
          <a:ln w="38100">
            <a:solidFill>
              <a:schemeClr val="accent1"/>
            </a:solidFill>
            <a:custDash>
              <a:ds d="200000" sp="200000"/>
            </a:custDash>
            <a:miter lim="400000"/>
          </a:ln>
        </p:spPr>
        <p:txBody>
          <a:bodyPr lIns="0" tIns="0" rIns="0" bIns="0"/>
          <a:lstStyle/>
          <a:p>
            <a:pPr algn="l" defTabSz="642937">
              <a:defRPr sz="1600">
                <a:latin typeface="Helvetica"/>
                <a:ea typeface="Helvetica"/>
                <a:cs typeface="Helvetica"/>
                <a:sym typeface="Helvetica"/>
              </a:defRPr>
            </a:pPr>
          </a:p>
        </p:txBody>
      </p:sp>
      <p:sp>
        <p:nvSpPr>
          <p:cNvPr id="393" name="Evolutionary Approach"/>
          <p:cNvSpPr/>
          <p:nvPr/>
        </p:nvSpPr>
        <p:spPr>
          <a:xfrm>
            <a:off x="2639690" y="4833254"/>
            <a:ext cx="5036345" cy="6635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3600" u="sng">
                <a:latin typeface="Georgia"/>
                <a:ea typeface="Georgia"/>
                <a:cs typeface="Georgia"/>
                <a:sym typeface="Georgia"/>
              </a:defRPr>
            </a:lvl1pPr>
          </a:lstStyle>
          <a:p>
            <a:pPr/>
            <a:r>
              <a:t>Evolutionary Approach</a:t>
            </a:r>
          </a:p>
        </p:txBody>
      </p:sp>
      <p:sp>
        <p:nvSpPr>
          <p:cNvPr id="394" name="Multilineal Approach"/>
          <p:cNvSpPr/>
          <p:nvPr/>
        </p:nvSpPr>
        <p:spPr>
          <a:xfrm>
            <a:off x="2639690" y="8891190"/>
            <a:ext cx="5036345" cy="6635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3600" u="sng">
                <a:latin typeface="Georgia"/>
                <a:ea typeface="Georgia"/>
                <a:cs typeface="Georgia"/>
                <a:sym typeface="Georgia"/>
              </a:defRPr>
            </a:lvl1pPr>
          </a:lstStyle>
          <a:p>
            <a:pPr/>
            <a:r>
              <a:t>Multilineal Approach</a:t>
            </a:r>
          </a:p>
        </p:txBody>
      </p:sp>
      <p:sp>
        <p:nvSpPr>
          <p:cNvPr id="395" name="Line"/>
          <p:cNvSpPr/>
          <p:nvPr/>
        </p:nvSpPr>
        <p:spPr>
          <a:xfrm flipV="1">
            <a:off x="3509029" y="8628339"/>
            <a:ext cx="17043616" cy="11476"/>
          </a:xfrm>
          <a:prstGeom prst="line">
            <a:avLst/>
          </a:prstGeom>
          <a:ln w="12700">
            <a:solidFill>
              <a:srgbClr val="AFAFAF"/>
            </a:solidFill>
            <a:miter lim="400000"/>
          </a:ln>
        </p:spPr>
        <p:txBody>
          <a:bodyPr lIns="0" tIns="0" rIns="0" bIns="0"/>
          <a:lstStyle/>
          <a:p>
            <a:pPr algn="l" defTabSz="642937">
              <a:defRPr sz="1600">
                <a:latin typeface="Helvetica"/>
                <a:ea typeface="Helvetica"/>
                <a:cs typeface="Helvetica"/>
                <a:sym typeface="Helvetica"/>
              </a:defRPr>
            </a:pPr>
          </a:p>
        </p:txBody>
      </p:sp>
      <p:sp>
        <p:nvSpPr>
          <p:cNvPr id="396" name="Tribe"/>
          <p:cNvSpPr/>
          <p:nvPr/>
        </p:nvSpPr>
        <p:spPr>
          <a:xfrm>
            <a:off x="6034708" y="10519171"/>
            <a:ext cx="1176673" cy="660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Tribe</a:t>
            </a:r>
          </a:p>
        </p:txBody>
      </p:sp>
      <p:sp>
        <p:nvSpPr>
          <p:cNvPr id="397" name="Band"/>
          <p:cNvSpPr/>
          <p:nvPr/>
        </p:nvSpPr>
        <p:spPr>
          <a:xfrm>
            <a:off x="6038651" y="9679781"/>
            <a:ext cx="1158541" cy="660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Band</a:t>
            </a:r>
          </a:p>
        </p:txBody>
      </p:sp>
      <p:sp>
        <p:nvSpPr>
          <p:cNvPr id="398" name="Chiefdom"/>
          <p:cNvSpPr/>
          <p:nvPr/>
        </p:nvSpPr>
        <p:spPr>
          <a:xfrm>
            <a:off x="5791384" y="11358562"/>
            <a:ext cx="2020876" cy="660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Chiefdom</a:t>
            </a:r>
          </a:p>
        </p:txBody>
      </p:sp>
      <p:sp>
        <p:nvSpPr>
          <p:cNvPr id="399" name="State"/>
          <p:cNvSpPr/>
          <p:nvPr/>
        </p:nvSpPr>
        <p:spPr>
          <a:xfrm>
            <a:off x="6059800" y="12144375"/>
            <a:ext cx="1122277" cy="660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400">
                <a:latin typeface="Georgia"/>
                <a:ea typeface="Georgia"/>
                <a:cs typeface="Georgia"/>
                <a:sym typeface="Georgia"/>
              </a:defRPr>
            </a:lvl1pPr>
          </a:lstStyle>
          <a:p>
            <a:pPr/>
            <a:r>
              <a:t>State</a:t>
            </a:r>
          </a:p>
        </p:txBody>
      </p:sp>
      <p:sp>
        <p:nvSpPr>
          <p:cNvPr id="400" name="Line"/>
          <p:cNvSpPr/>
          <p:nvPr/>
        </p:nvSpPr>
        <p:spPr>
          <a:xfrm>
            <a:off x="7280671" y="10019109"/>
            <a:ext cx="11768141" cy="32"/>
          </a:xfrm>
          <a:prstGeom prst="line">
            <a:avLst/>
          </a:prstGeom>
          <a:ln w="25400">
            <a:solidFill>
              <a:srgbClr val="FF270B"/>
            </a:solidFill>
            <a:miter lim="400000"/>
            <a:tailEnd type="triangle"/>
          </a:ln>
        </p:spPr>
        <p:txBody>
          <a:bodyPr lIns="0" tIns="0" rIns="0" bIns="0"/>
          <a:lstStyle/>
          <a:p>
            <a:pPr algn="l" defTabSz="642937">
              <a:defRPr sz="1600">
                <a:latin typeface="Helvetica"/>
                <a:ea typeface="Helvetica"/>
                <a:cs typeface="Helvetica"/>
                <a:sym typeface="Helvetica"/>
              </a:defRPr>
            </a:pPr>
          </a:p>
        </p:txBody>
      </p:sp>
      <p:sp>
        <p:nvSpPr>
          <p:cNvPr id="401" name="Line"/>
          <p:cNvSpPr/>
          <p:nvPr/>
        </p:nvSpPr>
        <p:spPr>
          <a:xfrm>
            <a:off x="7280671" y="10858500"/>
            <a:ext cx="11768141" cy="32"/>
          </a:xfrm>
          <a:prstGeom prst="line">
            <a:avLst/>
          </a:prstGeom>
          <a:ln w="25400">
            <a:solidFill>
              <a:srgbClr val="FF270B"/>
            </a:solidFill>
            <a:miter lim="400000"/>
            <a:tailEnd type="triangle"/>
          </a:ln>
        </p:spPr>
        <p:txBody>
          <a:bodyPr lIns="0" tIns="0" rIns="0" bIns="0"/>
          <a:lstStyle/>
          <a:p>
            <a:pPr algn="l" defTabSz="642937">
              <a:defRPr sz="1600">
                <a:latin typeface="Helvetica"/>
                <a:ea typeface="Helvetica"/>
                <a:cs typeface="Helvetica"/>
                <a:sym typeface="Helvetica"/>
              </a:defRPr>
            </a:pPr>
          </a:p>
        </p:txBody>
      </p:sp>
      <p:sp>
        <p:nvSpPr>
          <p:cNvPr id="402" name="Line"/>
          <p:cNvSpPr/>
          <p:nvPr/>
        </p:nvSpPr>
        <p:spPr>
          <a:xfrm flipV="1">
            <a:off x="7995046" y="11697858"/>
            <a:ext cx="11069401" cy="24"/>
          </a:xfrm>
          <a:prstGeom prst="line">
            <a:avLst/>
          </a:prstGeom>
          <a:ln w="25400">
            <a:solidFill>
              <a:srgbClr val="FF270B"/>
            </a:solidFill>
            <a:miter lim="400000"/>
            <a:tailEnd type="triangle"/>
          </a:ln>
        </p:spPr>
        <p:txBody>
          <a:bodyPr lIns="0" tIns="0" rIns="0" bIns="0"/>
          <a:lstStyle/>
          <a:p>
            <a:pPr algn="l" defTabSz="642937">
              <a:defRPr sz="1600">
                <a:latin typeface="Helvetica"/>
                <a:ea typeface="Helvetica"/>
                <a:cs typeface="Helvetica"/>
                <a:sym typeface="Helvetica"/>
              </a:defRPr>
            </a:pPr>
          </a:p>
        </p:txBody>
      </p:sp>
      <p:sp>
        <p:nvSpPr>
          <p:cNvPr id="403" name="Line"/>
          <p:cNvSpPr/>
          <p:nvPr/>
        </p:nvSpPr>
        <p:spPr>
          <a:xfrm>
            <a:off x="7280671" y="12483703"/>
            <a:ext cx="11768141" cy="32"/>
          </a:xfrm>
          <a:prstGeom prst="line">
            <a:avLst/>
          </a:prstGeom>
          <a:ln w="25400">
            <a:solidFill>
              <a:srgbClr val="FF270B"/>
            </a:solidFill>
            <a:miter lim="400000"/>
            <a:tailEnd type="triangle"/>
          </a:ln>
        </p:spPr>
        <p:txBody>
          <a:bodyPr lIns="0" tIns="0" rIns="0" bIns="0"/>
          <a:lstStyle/>
          <a:p>
            <a:pPr algn="l" defTabSz="642937">
              <a:defRPr sz="1600">
                <a:latin typeface="Helvetica"/>
                <a:ea typeface="Helvetica"/>
                <a:cs typeface="Helvetica"/>
                <a:sym typeface="Helvetica"/>
              </a:defRPr>
            </a:pPr>
          </a:p>
        </p:txBody>
      </p:sp>
      <p:sp>
        <p:nvSpPr>
          <p:cNvPr id="404" name="Key considerations: rationalization, environment, religion, ideology"/>
          <p:cNvSpPr/>
          <p:nvPr/>
        </p:nvSpPr>
        <p:spPr>
          <a:xfrm>
            <a:off x="7777771" y="8891190"/>
            <a:ext cx="13772010" cy="6635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600">
                <a:latin typeface="Georgia"/>
                <a:ea typeface="Georgia"/>
                <a:cs typeface="Georgia"/>
                <a:sym typeface="Georgia"/>
              </a:defRPr>
            </a:lvl1pPr>
          </a:lstStyle>
          <a:p>
            <a:pPr/>
            <a:r>
              <a:t>Key considerations: rationalization, environment, religion, ideology</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6"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407" name="Rationalization of Power (according to Weber)"/>
          <p:cNvSpPr/>
          <p:nvPr/>
        </p:nvSpPr>
        <p:spPr>
          <a:xfrm>
            <a:off x="2059264" y="4321840"/>
            <a:ext cx="11444656" cy="7524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4200">
                <a:latin typeface="Georgia"/>
                <a:ea typeface="Georgia"/>
                <a:cs typeface="Georgia"/>
                <a:sym typeface="Georgia"/>
              </a:defRPr>
            </a:lvl1pPr>
          </a:lstStyle>
          <a:p>
            <a:pPr/>
            <a:r>
              <a:t>Rationalization of Power (according to Weber)</a:t>
            </a:r>
          </a:p>
        </p:txBody>
      </p:sp>
      <p:sp>
        <p:nvSpPr>
          <p:cNvPr id="408" name="Charismatic: “resting on devotion to the exceptional sanctity, heroism or exemplary character of an individual person, and of the normative patterns or order revealed or ordained by him.”…"/>
          <p:cNvSpPr/>
          <p:nvPr/>
        </p:nvSpPr>
        <p:spPr>
          <a:xfrm>
            <a:off x="3079788" y="5117774"/>
            <a:ext cx="16502064" cy="560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sz="3800">
                <a:latin typeface="Georgia"/>
                <a:ea typeface="Georgia"/>
                <a:cs typeface="Georgia"/>
                <a:sym typeface="Georgia"/>
              </a:defRPr>
            </a:pPr>
            <a:r>
              <a:rPr>
                <a:solidFill>
                  <a:srgbClr val="631022"/>
                </a:solidFill>
              </a:rPr>
              <a:t>Charismatic</a:t>
            </a:r>
            <a:r>
              <a:t>: “resting on devotion to the exceptional sanctity, heroism or exemplary character of an individual person, and of the normative patterns or order revealed or ordained by him.”</a:t>
            </a:r>
          </a:p>
          <a:p>
            <a:pPr algn="l">
              <a:defRPr sz="3800">
                <a:latin typeface="Georgia"/>
                <a:ea typeface="Georgia"/>
                <a:cs typeface="Georgia"/>
                <a:sym typeface="Georgia"/>
              </a:defRPr>
            </a:pPr>
          </a:p>
          <a:p>
            <a:pPr algn="l">
              <a:defRPr sz="3800">
                <a:latin typeface="Georgia"/>
                <a:ea typeface="Georgia"/>
                <a:cs typeface="Georgia"/>
                <a:sym typeface="Georgia"/>
              </a:defRPr>
            </a:pPr>
            <a:r>
              <a:rPr>
                <a:solidFill>
                  <a:srgbClr val="631022"/>
                </a:solidFill>
              </a:rPr>
              <a:t>Traditional</a:t>
            </a:r>
            <a:r>
              <a:t>: “resting on an established belief in the sanctity of immemorial traditions and the legitimacy of those exercising authority under them.”</a:t>
            </a:r>
          </a:p>
          <a:p>
            <a:pPr algn="l">
              <a:defRPr sz="3800">
                <a:latin typeface="Georgia"/>
                <a:ea typeface="Georgia"/>
                <a:cs typeface="Georgia"/>
                <a:sym typeface="Georgia"/>
              </a:defRPr>
            </a:pPr>
          </a:p>
          <a:p>
            <a:pPr algn="l">
              <a:defRPr sz="3800">
                <a:latin typeface="Georgia"/>
                <a:ea typeface="Georgia"/>
                <a:cs typeface="Georgia"/>
                <a:sym typeface="Georgia"/>
              </a:defRPr>
            </a:pPr>
            <a:r>
              <a:rPr>
                <a:solidFill>
                  <a:srgbClr val="631022"/>
                </a:solidFill>
              </a:rPr>
              <a:t>Legal-Rational</a:t>
            </a:r>
            <a:r>
              <a:t>: “resting on an established belief in the legality of enacted rules and the right of those elevated to authority under such rules to issue commands.”</a:t>
            </a:r>
          </a:p>
        </p:txBody>
      </p:sp>
      <p:sp>
        <p:nvSpPr>
          <p:cNvPr id="409" name="Understanding Ancient Socio-Political Structures"/>
          <p:cNvSpPr/>
          <p:nvPr>
            <p:ph type="body" sz="quarter" idx="1"/>
          </p:nvPr>
        </p:nvSpPr>
        <p:spPr>
          <a:xfrm>
            <a:off x="1225652" y="3273485"/>
            <a:ext cx="14953656" cy="1274574"/>
          </a:xfrm>
          <a:prstGeom prst="rect">
            <a:avLst/>
          </a:prstGeom>
        </p:spPr>
        <p:txBody>
          <a:bodyPr>
            <a:normAutofit fontScale="100000" lnSpcReduction="0"/>
          </a:bodyPr>
          <a:lstStyle>
            <a:lvl1pPr>
              <a:defRPr b="1">
                <a:solidFill>
                  <a:srgbClr val="6D0020"/>
                </a:solidFill>
              </a:defRPr>
            </a:lvl1pPr>
          </a:lstStyle>
          <a:p>
            <a:pPr>
              <a:defRPr b="0">
                <a:solidFill>
                  <a:srgbClr val="000000"/>
                </a:solidFill>
              </a:defRPr>
            </a:pPr>
            <a:r>
              <a:rPr b="1">
                <a:solidFill>
                  <a:srgbClr val="6D0020"/>
                </a:solidFill>
              </a:rPr>
              <a:t>Understanding Ancient Socio-Political Structures</a:t>
            </a:r>
          </a:p>
        </p:txBody>
      </p:sp>
      <p:sp>
        <p:nvSpPr>
          <p:cNvPr id="410" name="The Days of David and Solomon - Methodological Considerations"/>
          <p:cNvSpPr/>
          <p:nvPr/>
        </p:nvSpPr>
        <p:spPr>
          <a:xfrm>
            <a:off x="1226858" y="1646946"/>
            <a:ext cx="18201405"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 - Methodological Considerations</a:t>
            </a:r>
          </a:p>
        </p:txBody>
      </p:sp>
      <p:sp>
        <p:nvSpPr>
          <p:cNvPr id="411" name="The United Israelite Monarchy is characterized by Charismatic and Traditional rationalizations of power"/>
          <p:cNvSpPr/>
          <p:nvPr/>
        </p:nvSpPr>
        <p:spPr>
          <a:xfrm>
            <a:off x="609687" y="11197466"/>
            <a:ext cx="23164626" cy="727076"/>
          </a:xfrm>
          <a:prstGeom prst="rect">
            <a:avLst/>
          </a:prstGeom>
          <a:ln w="12700">
            <a:solidFill>
              <a:srgbClr val="631022"/>
            </a:solidFill>
            <a:miter lim="400000"/>
          </a:ln>
          <a:effectLst>
            <a:outerShdw sx="100000" sy="100000" kx="0" ky="0" algn="b" rotWithShape="0" blurRad="12700" dist="12569" dir="2700000">
              <a:srgbClr val="631022">
                <a:alpha val="75000"/>
              </a:srgbClr>
            </a:outerShdw>
          </a:effectLst>
          <a:extLst>
            <a:ext uri="{C572A759-6A51-4108-AA02-DFA0A04FC94B}">
              <ma14:wrappingTextBoxFlag xmlns:ma14="http://schemas.microsoft.com/office/mac/drawingml/2011/main" val="1"/>
            </a:ext>
          </a:extLst>
        </p:spPr>
        <p:txBody>
          <a:bodyPr lIns="71437" tIns="71437" rIns="71437" bIns="71437" anchor="ctr">
            <a:spAutoFit/>
          </a:bodyPr>
          <a:lstStyle>
            <a:lvl1pPr>
              <a:defRPr sz="3900">
                <a:latin typeface="Georgia"/>
                <a:ea typeface="Georgia"/>
                <a:cs typeface="Georgia"/>
                <a:sym typeface="Georgia"/>
              </a:defRPr>
            </a:lvl1pPr>
          </a:lstStyle>
          <a:p>
            <a:pPr/>
            <a:r>
              <a:t>The United Israelite Monarchy is characterized by Charismatic and Traditional rationalizations of power</a:t>
            </a:r>
          </a:p>
        </p:txBody>
      </p:sp>
      <p:sp>
        <p:nvSpPr>
          <p:cNvPr id="412" name="How is this reflected in the archaeology?"/>
          <p:cNvSpPr/>
          <p:nvPr/>
        </p:nvSpPr>
        <p:spPr>
          <a:xfrm>
            <a:off x="6213388" y="12400359"/>
            <a:ext cx="11965783" cy="9525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5200">
                <a:solidFill>
                  <a:schemeClr val="accent1">
                    <a:satOff val="-3355"/>
                    <a:lumOff val="26614"/>
                  </a:schemeClr>
                </a:solidFill>
                <a:latin typeface="Georgia"/>
                <a:ea typeface="Georgia"/>
                <a:cs typeface="Georgia"/>
                <a:sym typeface="Georgia"/>
              </a:defRPr>
            </a:lvl1pPr>
          </a:lstStyle>
          <a:p>
            <a:pPr/>
            <a:r>
              <a:t>How is this reflected in the archaeology?</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4"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415" name="Understanding Ancient Socio-Political Structures"/>
          <p:cNvSpPr/>
          <p:nvPr>
            <p:ph type="body" sz="quarter" idx="1"/>
          </p:nvPr>
        </p:nvSpPr>
        <p:spPr>
          <a:xfrm>
            <a:off x="1225652" y="3273485"/>
            <a:ext cx="14953656" cy="1274574"/>
          </a:xfrm>
          <a:prstGeom prst="rect">
            <a:avLst/>
          </a:prstGeom>
        </p:spPr>
        <p:txBody>
          <a:bodyPr>
            <a:normAutofit fontScale="100000" lnSpcReduction="0"/>
          </a:bodyPr>
          <a:lstStyle>
            <a:lvl1pPr>
              <a:defRPr b="1">
                <a:solidFill>
                  <a:srgbClr val="6D0020"/>
                </a:solidFill>
              </a:defRPr>
            </a:lvl1pPr>
          </a:lstStyle>
          <a:p>
            <a:pPr>
              <a:defRPr b="0">
                <a:solidFill>
                  <a:srgbClr val="000000"/>
                </a:solidFill>
              </a:defRPr>
            </a:pPr>
            <a:r>
              <a:rPr b="1">
                <a:solidFill>
                  <a:srgbClr val="6D0020"/>
                </a:solidFill>
              </a:rPr>
              <a:t>Understanding Ancient Socio-Political Structures</a:t>
            </a:r>
          </a:p>
        </p:txBody>
      </p:sp>
      <p:sp>
        <p:nvSpPr>
          <p:cNvPr id="416" name="The Days of David and Solomon - Methodological Considerations"/>
          <p:cNvSpPr/>
          <p:nvPr/>
        </p:nvSpPr>
        <p:spPr>
          <a:xfrm>
            <a:off x="1226858" y="1646946"/>
            <a:ext cx="18201405"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 - Methodological Considerations</a:t>
            </a:r>
          </a:p>
        </p:txBody>
      </p:sp>
      <p:sp>
        <p:nvSpPr>
          <p:cNvPr id="417" name="Rationalization of power is NOT a guaranteed indicator of social structure, and vice versa"/>
          <p:cNvSpPr/>
          <p:nvPr/>
        </p:nvSpPr>
        <p:spPr>
          <a:xfrm>
            <a:off x="6039445" y="4919265"/>
            <a:ext cx="12305110" cy="14636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4600">
                <a:latin typeface="Georgia"/>
                <a:ea typeface="Georgia"/>
                <a:cs typeface="Georgia"/>
                <a:sym typeface="Georgia"/>
              </a:defRPr>
            </a:lvl1pPr>
          </a:lstStyle>
          <a:p>
            <a:pPr/>
            <a:r>
              <a:t>Rationalization of power is NOT a guaranteed indicator of social structure, and vice versa</a:t>
            </a:r>
          </a:p>
        </p:txBody>
      </p:sp>
      <p:sp>
        <p:nvSpPr>
          <p:cNvPr id="418" name="Tribal societies can have monarchs.…"/>
          <p:cNvSpPr/>
          <p:nvPr/>
        </p:nvSpPr>
        <p:spPr>
          <a:xfrm>
            <a:off x="6389464" y="7533878"/>
            <a:ext cx="11605072" cy="1755776"/>
          </a:xfrm>
          <a:prstGeom prst="rect">
            <a:avLst/>
          </a:prstGeom>
          <a:ln w="12700">
            <a:solidFill>
              <a:srgbClr val="631022"/>
            </a:solidFill>
            <a:miter lim="400000"/>
          </a:ln>
          <a:effectLst>
            <a:outerShdw sx="100000" sy="100000" kx="0" ky="0" algn="b" rotWithShape="0" blurRad="63500" dist="25400" dir="2700000">
              <a:srgbClr val="631022">
                <a:alpha val="75000"/>
              </a:srgbClr>
            </a:outerShdw>
          </a:effectLst>
          <a:extLst>
            <a:ext uri="{C572A759-6A51-4108-AA02-DFA0A04FC94B}">
              <ma14:wrappingTextBoxFlag xmlns:ma14="http://schemas.microsoft.com/office/mac/drawingml/2011/main" val="1"/>
            </a:ext>
          </a:extLst>
        </p:spPr>
        <p:txBody>
          <a:bodyPr lIns="71437" tIns="71437" rIns="71437" bIns="71437" anchor="ctr">
            <a:spAutoFit/>
          </a:bodyPr>
          <a:lstStyle/>
          <a:p>
            <a:pPr>
              <a:defRPr sz="5600">
                <a:latin typeface="Georgia"/>
                <a:ea typeface="Georgia"/>
                <a:cs typeface="Georgia"/>
                <a:sym typeface="Georgia"/>
              </a:defRPr>
            </a:pPr>
            <a:r>
              <a:t>Tribal societies can have monarchs. </a:t>
            </a:r>
          </a:p>
          <a:p>
            <a:pPr>
              <a:defRPr sz="5600">
                <a:latin typeface="Georgia"/>
                <a:ea typeface="Georgia"/>
                <a:cs typeface="Georgia"/>
                <a:sym typeface="Georgia"/>
              </a:defRPr>
            </a:pPr>
            <a:r>
              <a:t>States can be tribal in nature</a:t>
            </a:r>
          </a:p>
        </p:txBody>
      </p:sp>
      <p:sp>
        <p:nvSpPr>
          <p:cNvPr id="419" name="The key is the nested concept of society"/>
          <p:cNvSpPr/>
          <p:nvPr/>
        </p:nvSpPr>
        <p:spPr>
          <a:xfrm>
            <a:off x="5690284" y="10440590"/>
            <a:ext cx="13003431" cy="9429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5600">
                <a:latin typeface="Georgia"/>
                <a:ea typeface="Georgia"/>
                <a:cs typeface="Georgia"/>
                <a:sym typeface="Georgia"/>
              </a:defRPr>
            </a:lvl1pPr>
          </a:lstStyle>
          <a:p>
            <a:pPr/>
            <a:r>
              <a:t>The key is the nested concept of society</a:t>
            </a:r>
          </a:p>
        </p:txBody>
      </p:sp>
      <p:pic>
        <p:nvPicPr>
          <p:cNvPr id="420" name="Qeiyafa ostracon.jpg" descr="Qeiyafa ostracon.jpg"/>
          <p:cNvPicPr>
            <a:picLocks noChangeAspect="1"/>
          </p:cNvPicPr>
          <p:nvPr/>
        </p:nvPicPr>
        <p:blipFill>
          <a:blip r:embed="rId2">
            <a:extLst/>
          </a:blip>
          <a:srcRect l="10782" t="3692" r="15966" b="2041"/>
          <a:stretch>
            <a:fillRect/>
          </a:stretch>
        </p:blipFill>
        <p:spPr>
          <a:xfrm>
            <a:off x="18426524" y="7867210"/>
            <a:ext cx="5900009" cy="5623030"/>
          </a:xfrm>
          <a:custGeom>
            <a:avLst/>
            <a:gdLst/>
            <a:ahLst/>
            <a:cxnLst>
              <a:cxn ang="0">
                <a:pos x="wd2" y="hd2"/>
              </a:cxn>
              <a:cxn ang="5400000">
                <a:pos x="wd2" y="hd2"/>
              </a:cxn>
              <a:cxn ang="10800000">
                <a:pos x="wd2" y="hd2"/>
              </a:cxn>
              <a:cxn ang="16200000">
                <a:pos x="wd2" y="hd2"/>
              </a:cxn>
            </a:cxnLst>
            <a:rect l="0" t="0" r="r" b="b"/>
            <a:pathLst>
              <a:path w="21551" h="21586" fill="norm" stroke="1" extrusionOk="0">
                <a:moveTo>
                  <a:pt x="12142" y="5"/>
                </a:moveTo>
                <a:cubicBezTo>
                  <a:pt x="11976" y="-9"/>
                  <a:pt x="11837" y="10"/>
                  <a:pt x="11584" y="49"/>
                </a:cubicBezTo>
                <a:cubicBezTo>
                  <a:pt x="11258" y="100"/>
                  <a:pt x="11006" y="176"/>
                  <a:pt x="10855" y="269"/>
                </a:cubicBezTo>
                <a:cubicBezTo>
                  <a:pt x="10461" y="511"/>
                  <a:pt x="10135" y="606"/>
                  <a:pt x="9955" y="528"/>
                </a:cubicBezTo>
                <a:cubicBezTo>
                  <a:pt x="9790" y="456"/>
                  <a:pt x="9630" y="482"/>
                  <a:pt x="8856" y="710"/>
                </a:cubicBezTo>
                <a:cubicBezTo>
                  <a:pt x="8655" y="770"/>
                  <a:pt x="8411" y="817"/>
                  <a:pt x="8312" y="814"/>
                </a:cubicBezTo>
                <a:cubicBezTo>
                  <a:pt x="8214" y="811"/>
                  <a:pt x="8022" y="833"/>
                  <a:pt x="7888" y="863"/>
                </a:cubicBezTo>
                <a:cubicBezTo>
                  <a:pt x="7753" y="893"/>
                  <a:pt x="7265" y="934"/>
                  <a:pt x="6803" y="954"/>
                </a:cubicBezTo>
                <a:cubicBezTo>
                  <a:pt x="6342" y="975"/>
                  <a:pt x="5948" y="1001"/>
                  <a:pt x="5929" y="1014"/>
                </a:cubicBezTo>
                <a:cubicBezTo>
                  <a:pt x="5910" y="1026"/>
                  <a:pt x="5501" y="1051"/>
                  <a:pt x="5022" y="1067"/>
                </a:cubicBezTo>
                <a:cubicBezTo>
                  <a:pt x="4542" y="1083"/>
                  <a:pt x="3991" y="1111"/>
                  <a:pt x="3798" y="1128"/>
                </a:cubicBezTo>
                <a:cubicBezTo>
                  <a:pt x="2733" y="1223"/>
                  <a:pt x="1320" y="1333"/>
                  <a:pt x="1023" y="1344"/>
                </a:cubicBezTo>
                <a:cubicBezTo>
                  <a:pt x="889" y="1349"/>
                  <a:pt x="614" y="1332"/>
                  <a:pt x="415" y="1306"/>
                </a:cubicBezTo>
                <a:lnTo>
                  <a:pt x="51" y="1259"/>
                </a:lnTo>
                <a:lnTo>
                  <a:pt x="12" y="1533"/>
                </a:lnTo>
                <a:cubicBezTo>
                  <a:pt x="-10" y="1684"/>
                  <a:pt x="0" y="2014"/>
                  <a:pt x="33" y="2269"/>
                </a:cubicBezTo>
                <a:cubicBezTo>
                  <a:pt x="66" y="2524"/>
                  <a:pt x="108" y="2874"/>
                  <a:pt x="126" y="3048"/>
                </a:cubicBezTo>
                <a:cubicBezTo>
                  <a:pt x="144" y="3221"/>
                  <a:pt x="208" y="3659"/>
                  <a:pt x="267" y="4021"/>
                </a:cubicBezTo>
                <a:cubicBezTo>
                  <a:pt x="394" y="4805"/>
                  <a:pt x="482" y="5453"/>
                  <a:pt x="504" y="5767"/>
                </a:cubicBezTo>
                <a:cubicBezTo>
                  <a:pt x="533" y="6179"/>
                  <a:pt x="695" y="7308"/>
                  <a:pt x="758" y="7542"/>
                </a:cubicBezTo>
                <a:cubicBezTo>
                  <a:pt x="792" y="7668"/>
                  <a:pt x="853" y="7873"/>
                  <a:pt x="893" y="7999"/>
                </a:cubicBezTo>
                <a:cubicBezTo>
                  <a:pt x="933" y="8125"/>
                  <a:pt x="1001" y="8448"/>
                  <a:pt x="1044" y="8717"/>
                </a:cubicBezTo>
                <a:cubicBezTo>
                  <a:pt x="1088" y="8992"/>
                  <a:pt x="1183" y="9327"/>
                  <a:pt x="1263" y="9484"/>
                </a:cubicBezTo>
                <a:cubicBezTo>
                  <a:pt x="1340" y="9638"/>
                  <a:pt x="1405" y="9814"/>
                  <a:pt x="1405" y="9876"/>
                </a:cubicBezTo>
                <a:cubicBezTo>
                  <a:pt x="1405" y="9938"/>
                  <a:pt x="1511" y="10326"/>
                  <a:pt x="1642" y="10740"/>
                </a:cubicBezTo>
                <a:cubicBezTo>
                  <a:pt x="1883" y="11499"/>
                  <a:pt x="2058" y="12210"/>
                  <a:pt x="2058" y="12429"/>
                </a:cubicBezTo>
                <a:cubicBezTo>
                  <a:pt x="2058" y="12495"/>
                  <a:pt x="2118" y="12684"/>
                  <a:pt x="2190" y="12850"/>
                </a:cubicBezTo>
                <a:cubicBezTo>
                  <a:pt x="2465" y="13476"/>
                  <a:pt x="2557" y="13791"/>
                  <a:pt x="2522" y="13989"/>
                </a:cubicBezTo>
                <a:cubicBezTo>
                  <a:pt x="2502" y="14106"/>
                  <a:pt x="2522" y="14281"/>
                  <a:pt x="2573" y="14433"/>
                </a:cubicBezTo>
                <a:cubicBezTo>
                  <a:pt x="2620" y="14571"/>
                  <a:pt x="2657" y="14745"/>
                  <a:pt x="2657" y="14821"/>
                </a:cubicBezTo>
                <a:cubicBezTo>
                  <a:pt x="2657" y="14897"/>
                  <a:pt x="2706" y="15060"/>
                  <a:pt x="2766" y="15184"/>
                </a:cubicBezTo>
                <a:cubicBezTo>
                  <a:pt x="2826" y="15307"/>
                  <a:pt x="2876" y="15457"/>
                  <a:pt x="2876" y="15518"/>
                </a:cubicBezTo>
                <a:cubicBezTo>
                  <a:pt x="2876" y="15578"/>
                  <a:pt x="2929" y="15752"/>
                  <a:pt x="2994" y="15906"/>
                </a:cubicBezTo>
                <a:cubicBezTo>
                  <a:pt x="3134" y="16240"/>
                  <a:pt x="3193" y="16471"/>
                  <a:pt x="3254" y="16930"/>
                </a:cubicBezTo>
                <a:cubicBezTo>
                  <a:pt x="3355" y="17675"/>
                  <a:pt x="3484" y="18432"/>
                  <a:pt x="3557" y="18705"/>
                </a:cubicBezTo>
                <a:cubicBezTo>
                  <a:pt x="3600" y="18862"/>
                  <a:pt x="3651" y="19145"/>
                  <a:pt x="3672" y="19334"/>
                </a:cubicBezTo>
                <a:cubicBezTo>
                  <a:pt x="3706" y="19641"/>
                  <a:pt x="4034" y="20813"/>
                  <a:pt x="4195" y="21202"/>
                </a:cubicBezTo>
                <a:cubicBezTo>
                  <a:pt x="4272" y="21385"/>
                  <a:pt x="4519" y="21527"/>
                  <a:pt x="4810" y="21555"/>
                </a:cubicBezTo>
                <a:cubicBezTo>
                  <a:pt x="4930" y="21567"/>
                  <a:pt x="5031" y="21580"/>
                  <a:pt x="5035" y="21586"/>
                </a:cubicBezTo>
                <a:cubicBezTo>
                  <a:pt x="5039" y="21591"/>
                  <a:pt x="5255" y="21532"/>
                  <a:pt x="5513" y="21453"/>
                </a:cubicBezTo>
                <a:cubicBezTo>
                  <a:pt x="5772" y="21374"/>
                  <a:pt x="6045" y="21310"/>
                  <a:pt x="6122" y="21310"/>
                </a:cubicBezTo>
                <a:cubicBezTo>
                  <a:pt x="6198" y="21310"/>
                  <a:pt x="6313" y="21280"/>
                  <a:pt x="6377" y="21244"/>
                </a:cubicBezTo>
                <a:cubicBezTo>
                  <a:pt x="6453" y="21202"/>
                  <a:pt x="6823" y="21182"/>
                  <a:pt x="7450" y="21188"/>
                </a:cubicBezTo>
                <a:cubicBezTo>
                  <a:pt x="8187" y="21195"/>
                  <a:pt x="8436" y="21178"/>
                  <a:pt x="8541" y="21115"/>
                </a:cubicBezTo>
                <a:cubicBezTo>
                  <a:pt x="9105" y="20779"/>
                  <a:pt x="9594" y="20556"/>
                  <a:pt x="9872" y="20509"/>
                </a:cubicBezTo>
                <a:cubicBezTo>
                  <a:pt x="10117" y="20467"/>
                  <a:pt x="10238" y="20411"/>
                  <a:pt x="10369" y="20277"/>
                </a:cubicBezTo>
                <a:lnTo>
                  <a:pt x="10542" y="20100"/>
                </a:lnTo>
                <a:lnTo>
                  <a:pt x="11054" y="20195"/>
                </a:lnTo>
                <a:cubicBezTo>
                  <a:pt x="11335" y="20247"/>
                  <a:pt x="11667" y="20338"/>
                  <a:pt x="11792" y="20396"/>
                </a:cubicBezTo>
                <a:cubicBezTo>
                  <a:pt x="12110" y="20544"/>
                  <a:pt x="13190" y="20616"/>
                  <a:pt x="13324" y="20498"/>
                </a:cubicBezTo>
                <a:cubicBezTo>
                  <a:pt x="13401" y="20430"/>
                  <a:pt x="13541" y="20422"/>
                  <a:pt x="14072" y="20452"/>
                </a:cubicBezTo>
                <a:cubicBezTo>
                  <a:pt x="14432" y="20473"/>
                  <a:pt x="14804" y="20525"/>
                  <a:pt x="14901" y="20568"/>
                </a:cubicBezTo>
                <a:cubicBezTo>
                  <a:pt x="15046" y="20633"/>
                  <a:pt x="15119" y="20635"/>
                  <a:pt x="15310" y="20576"/>
                </a:cubicBezTo>
                <a:cubicBezTo>
                  <a:pt x="15438" y="20536"/>
                  <a:pt x="15777" y="20443"/>
                  <a:pt x="16064" y="20370"/>
                </a:cubicBezTo>
                <a:cubicBezTo>
                  <a:pt x="16515" y="20255"/>
                  <a:pt x="17056" y="20051"/>
                  <a:pt x="17382" y="19873"/>
                </a:cubicBezTo>
                <a:cubicBezTo>
                  <a:pt x="17434" y="19845"/>
                  <a:pt x="17728" y="19820"/>
                  <a:pt x="18035" y="19820"/>
                </a:cubicBezTo>
                <a:cubicBezTo>
                  <a:pt x="18343" y="19820"/>
                  <a:pt x="18646" y="19804"/>
                  <a:pt x="18709" y="19786"/>
                </a:cubicBezTo>
                <a:cubicBezTo>
                  <a:pt x="18773" y="19768"/>
                  <a:pt x="18908" y="19639"/>
                  <a:pt x="19010" y="19497"/>
                </a:cubicBezTo>
                <a:cubicBezTo>
                  <a:pt x="19189" y="19245"/>
                  <a:pt x="19194" y="19225"/>
                  <a:pt x="19198" y="18656"/>
                </a:cubicBezTo>
                <a:cubicBezTo>
                  <a:pt x="19200" y="18336"/>
                  <a:pt x="19244" y="17727"/>
                  <a:pt x="19295" y="17302"/>
                </a:cubicBezTo>
                <a:cubicBezTo>
                  <a:pt x="19346" y="16877"/>
                  <a:pt x="19409" y="16282"/>
                  <a:pt x="19436" y="15979"/>
                </a:cubicBezTo>
                <a:cubicBezTo>
                  <a:pt x="19462" y="15677"/>
                  <a:pt x="19513" y="15318"/>
                  <a:pt x="19547" y="15184"/>
                </a:cubicBezTo>
                <a:cubicBezTo>
                  <a:pt x="19582" y="15049"/>
                  <a:pt x="19631" y="14718"/>
                  <a:pt x="19656" y="14446"/>
                </a:cubicBezTo>
                <a:cubicBezTo>
                  <a:pt x="19682" y="14175"/>
                  <a:pt x="19730" y="13657"/>
                  <a:pt x="19763" y="13295"/>
                </a:cubicBezTo>
                <a:cubicBezTo>
                  <a:pt x="19817" y="12710"/>
                  <a:pt x="19881" y="12084"/>
                  <a:pt x="19959" y="11377"/>
                </a:cubicBezTo>
                <a:cubicBezTo>
                  <a:pt x="19973" y="11251"/>
                  <a:pt x="20011" y="11006"/>
                  <a:pt x="20045" y="10833"/>
                </a:cubicBezTo>
                <a:cubicBezTo>
                  <a:pt x="20078" y="10660"/>
                  <a:pt x="20124" y="10403"/>
                  <a:pt x="20148" y="10261"/>
                </a:cubicBezTo>
                <a:cubicBezTo>
                  <a:pt x="20211" y="9882"/>
                  <a:pt x="20362" y="9117"/>
                  <a:pt x="20419" y="8887"/>
                </a:cubicBezTo>
                <a:cubicBezTo>
                  <a:pt x="20446" y="8777"/>
                  <a:pt x="20481" y="8436"/>
                  <a:pt x="20497" y="8130"/>
                </a:cubicBezTo>
                <a:cubicBezTo>
                  <a:pt x="20513" y="7824"/>
                  <a:pt x="20563" y="7480"/>
                  <a:pt x="20609" y="7365"/>
                </a:cubicBezTo>
                <a:cubicBezTo>
                  <a:pt x="20654" y="7250"/>
                  <a:pt x="20691" y="7024"/>
                  <a:pt x="20691" y="6862"/>
                </a:cubicBezTo>
                <a:cubicBezTo>
                  <a:pt x="20691" y="6359"/>
                  <a:pt x="21245" y="4289"/>
                  <a:pt x="21460" y="3991"/>
                </a:cubicBezTo>
                <a:cubicBezTo>
                  <a:pt x="21483" y="3958"/>
                  <a:pt x="21519" y="3798"/>
                  <a:pt x="21539" y="3634"/>
                </a:cubicBezTo>
                <a:cubicBezTo>
                  <a:pt x="21590" y="3232"/>
                  <a:pt x="21492" y="3086"/>
                  <a:pt x="21027" y="2869"/>
                </a:cubicBezTo>
                <a:cubicBezTo>
                  <a:pt x="20827" y="2776"/>
                  <a:pt x="20640" y="2667"/>
                  <a:pt x="20610" y="2629"/>
                </a:cubicBezTo>
                <a:cubicBezTo>
                  <a:pt x="20541" y="2538"/>
                  <a:pt x="19987" y="2283"/>
                  <a:pt x="19614" y="2168"/>
                </a:cubicBezTo>
                <a:cubicBezTo>
                  <a:pt x="19456" y="2120"/>
                  <a:pt x="19212" y="2017"/>
                  <a:pt x="19070" y="1940"/>
                </a:cubicBezTo>
                <a:cubicBezTo>
                  <a:pt x="18660" y="1717"/>
                  <a:pt x="18219" y="1556"/>
                  <a:pt x="17876" y="1504"/>
                </a:cubicBezTo>
                <a:cubicBezTo>
                  <a:pt x="17581" y="1459"/>
                  <a:pt x="17113" y="1297"/>
                  <a:pt x="16296" y="956"/>
                </a:cubicBezTo>
                <a:cubicBezTo>
                  <a:pt x="16111" y="879"/>
                  <a:pt x="15921" y="830"/>
                  <a:pt x="15874" y="849"/>
                </a:cubicBezTo>
                <a:cubicBezTo>
                  <a:pt x="15827" y="868"/>
                  <a:pt x="15690" y="830"/>
                  <a:pt x="15568" y="764"/>
                </a:cubicBezTo>
                <a:cubicBezTo>
                  <a:pt x="15317" y="626"/>
                  <a:pt x="14274" y="372"/>
                  <a:pt x="13663" y="301"/>
                </a:cubicBezTo>
                <a:cubicBezTo>
                  <a:pt x="13438" y="274"/>
                  <a:pt x="13083" y="210"/>
                  <a:pt x="12873" y="157"/>
                </a:cubicBezTo>
                <a:cubicBezTo>
                  <a:pt x="12504" y="66"/>
                  <a:pt x="12309" y="19"/>
                  <a:pt x="12142" y="5"/>
                </a:cubicBezTo>
                <a:close/>
              </a:path>
            </a:pathLst>
          </a:cu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2"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423" name="Understanding Ancient Socio-Political Structures"/>
          <p:cNvSpPr/>
          <p:nvPr>
            <p:ph type="body" sz="quarter" idx="1"/>
          </p:nvPr>
        </p:nvSpPr>
        <p:spPr>
          <a:xfrm>
            <a:off x="1225652" y="3273485"/>
            <a:ext cx="14953656" cy="1274574"/>
          </a:xfrm>
          <a:prstGeom prst="rect">
            <a:avLst/>
          </a:prstGeom>
        </p:spPr>
        <p:txBody>
          <a:bodyPr>
            <a:normAutofit fontScale="100000" lnSpcReduction="0"/>
          </a:bodyPr>
          <a:lstStyle>
            <a:lvl1pPr>
              <a:defRPr b="1">
                <a:solidFill>
                  <a:srgbClr val="6D0020"/>
                </a:solidFill>
              </a:defRPr>
            </a:lvl1pPr>
          </a:lstStyle>
          <a:p>
            <a:pPr>
              <a:defRPr b="0">
                <a:solidFill>
                  <a:srgbClr val="000000"/>
                </a:solidFill>
              </a:defRPr>
            </a:pPr>
            <a:r>
              <a:rPr b="1">
                <a:solidFill>
                  <a:srgbClr val="6D0020"/>
                </a:solidFill>
              </a:rPr>
              <a:t>Understanding Ancient Socio-Political Structures</a:t>
            </a:r>
          </a:p>
        </p:txBody>
      </p:sp>
      <p:sp>
        <p:nvSpPr>
          <p:cNvPr id="424" name="The Days of David and Solomon - Methodological Considerations"/>
          <p:cNvSpPr/>
          <p:nvPr/>
        </p:nvSpPr>
        <p:spPr>
          <a:xfrm>
            <a:off x="1226858" y="1646946"/>
            <a:ext cx="18201405"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 - Methodological Considerations</a:t>
            </a:r>
          </a:p>
        </p:txBody>
      </p:sp>
      <p:sp>
        <p:nvSpPr>
          <p:cNvPr id="425" name="Israel (= Nation)"/>
          <p:cNvSpPr/>
          <p:nvPr/>
        </p:nvSpPr>
        <p:spPr>
          <a:xfrm>
            <a:off x="12207333" y="4403226"/>
            <a:ext cx="3138885"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buClr>
                <a:srgbClr val="FFFFFF"/>
              </a:buClr>
              <a:buFont typeface="Arial"/>
              <a:defRPr sz="5600">
                <a:latin typeface="American Typewriter"/>
                <a:ea typeface="American Typewriter"/>
                <a:cs typeface="American Typewriter"/>
                <a:sym typeface="American Typewriter"/>
              </a:defRPr>
            </a:pPr>
            <a:r>
              <a:rPr b="1" sz="3200">
                <a:uFill>
                  <a:solidFill>
                    <a:srgbClr val="FFFFFF"/>
                  </a:solidFill>
                </a:uFill>
                <a:latin typeface="Arial"/>
                <a:ea typeface="Arial"/>
                <a:cs typeface="Arial"/>
                <a:sym typeface="Arial"/>
              </a:rPr>
              <a:t>Israel </a:t>
            </a:r>
            <a:r>
              <a:rPr sz="3200">
                <a:uFill>
                  <a:solidFill>
                    <a:srgbClr val="FFFFFF"/>
                  </a:solidFill>
                </a:uFill>
                <a:latin typeface="Arial"/>
                <a:ea typeface="Arial"/>
                <a:cs typeface="Arial"/>
                <a:sym typeface="Arial"/>
              </a:rPr>
              <a:t>(= Nation)</a:t>
            </a:r>
          </a:p>
        </p:txBody>
      </p:sp>
      <p:sp>
        <p:nvSpPr>
          <p:cNvPr id="426" name="Ephraim…"/>
          <p:cNvSpPr/>
          <p:nvPr/>
        </p:nvSpPr>
        <p:spPr>
          <a:xfrm>
            <a:off x="14051320" y="6127251"/>
            <a:ext cx="2156223" cy="20218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buClr>
                <a:srgbClr val="FFFFFF"/>
              </a:buClr>
              <a:buFont typeface="Arial"/>
              <a:defRPr i="1" sz="3200">
                <a:uFill>
                  <a:solidFill>
                    <a:srgbClr val="FFFFFF"/>
                  </a:solidFill>
                </a:uFill>
                <a:latin typeface="Arial"/>
                <a:ea typeface="Arial"/>
                <a:cs typeface="Arial"/>
                <a:sym typeface="Arial"/>
              </a:defRPr>
            </a:pPr>
            <a:r>
              <a:t>Ephraim</a:t>
            </a:r>
          </a:p>
          <a:p>
            <a:pPr>
              <a:buClr>
                <a:srgbClr val="FFFFFF"/>
              </a:buClr>
              <a:buFont typeface="Arial"/>
              <a:defRPr sz="3200">
                <a:uFill>
                  <a:solidFill>
                    <a:srgbClr val="FFFFFF"/>
                  </a:solidFill>
                </a:uFill>
                <a:latin typeface="Arial"/>
                <a:ea typeface="Arial"/>
                <a:cs typeface="Arial"/>
                <a:sym typeface="Arial"/>
              </a:defRPr>
            </a:pPr>
            <a:r>
              <a:t>Manasseh</a:t>
            </a:r>
          </a:p>
          <a:p>
            <a:pPr>
              <a:buClr>
                <a:srgbClr val="FFFFFF"/>
              </a:buClr>
              <a:buFont typeface="Arial"/>
              <a:defRPr sz="3200">
                <a:uFill>
                  <a:solidFill>
                    <a:srgbClr val="FFFFFF"/>
                  </a:solidFill>
                </a:uFill>
                <a:latin typeface="Arial"/>
                <a:ea typeface="Arial"/>
                <a:cs typeface="Arial"/>
                <a:sym typeface="Arial"/>
              </a:defRPr>
            </a:pPr>
            <a:r>
              <a:t>Benjamin</a:t>
            </a:r>
          </a:p>
          <a:p>
            <a:pPr>
              <a:buClr>
                <a:srgbClr val="FFFFFF"/>
              </a:buClr>
              <a:buFont typeface="Arial"/>
              <a:defRPr sz="3200">
                <a:uFill>
                  <a:solidFill>
                    <a:srgbClr val="FFFFFF"/>
                  </a:solidFill>
                </a:uFill>
                <a:latin typeface="Arial"/>
                <a:ea typeface="Arial"/>
                <a:cs typeface="Arial"/>
                <a:sym typeface="Arial"/>
              </a:defRPr>
            </a:pPr>
            <a:r>
              <a:t>Dan</a:t>
            </a:r>
          </a:p>
        </p:txBody>
      </p:sp>
      <p:sp>
        <p:nvSpPr>
          <p:cNvPr id="427" name="Asher"/>
          <p:cNvSpPr/>
          <p:nvPr/>
        </p:nvSpPr>
        <p:spPr>
          <a:xfrm>
            <a:off x="10275534" y="6082007"/>
            <a:ext cx="1229916"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Asher</a:t>
            </a:r>
          </a:p>
        </p:txBody>
      </p:sp>
      <p:sp>
        <p:nvSpPr>
          <p:cNvPr id="428" name="Naphtali"/>
          <p:cNvSpPr/>
          <p:nvPr/>
        </p:nvSpPr>
        <p:spPr>
          <a:xfrm>
            <a:off x="8077475" y="6082007"/>
            <a:ext cx="1659336"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Naphtali</a:t>
            </a:r>
          </a:p>
        </p:txBody>
      </p:sp>
      <p:sp>
        <p:nvSpPr>
          <p:cNvPr id="429" name="Issachar…"/>
          <p:cNvSpPr/>
          <p:nvPr/>
        </p:nvSpPr>
        <p:spPr>
          <a:xfrm>
            <a:off x="5812447" y="6097088"/>
            <a:ext cx="1817093" cy="10820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buClr>
                <a:srgbClr val="FFFFFF"/>
              </a:buClr>
              <a:buFont typeface="Arial"/>
              <a:defRPr sz="3200">
                <a:uFill>
                  <a:solidFill>
                    <a:srgbClr val="FFFFFF"/>
                  </a:solidFill>
                </a:uFill>
                <a:latin typeface="Arial"/>
                <a:ea typeface="Arial"/>
                <a:cs typeface="Arial"/>
                <a:sym typeface="Arial"/>
              </a:defRPr>
            </a:pPr>
            <a:r>
              <a:t>Issachar</a:t>
            </a:r>
          </a:p>
          <a:p>
            <a:pPr>
              <a:buClr>
                <a:srgbClr val="FFFFFF"/>
              </a:buClr>
              <a:buFont typeface="Arial"/>
              <a:defRPr sz="3200">
                <a:uFill>
                  <a:solidFill>
                    <a:srgbClr val="FFFFFF"/>
                  </a:solidFill>
                </a:uFill>
                <a:latin typeface="Arial"/>
                <a:ea typeface="Arial"/>
                <a:cs typeface="Arial"/>
                <a:sym typeface="Arial"/>
              </a:defRPr>
            </a:pPr>
            <a:r>
              <a:t>(= Tribe)</a:t>
            </a:r>
          </a:p>
        </p:txBody>
      </p:sp>
      <p:sp>
        <p:nvSpPr>
          <p:cNvPr id="430" name="Zebulun"/>
          <p:cNvSpPr/>
          <p:nvPr/>
        </p:nvSpPr>
        <p:spPr>
          <a:xfrm>
            <a:off x="11963063" y="6082007"/>
            <a:ext cx="1636912"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Zebulun</a:t>
            </a:r>
          </a:p>
        </p:txBody>
      </p:sp>
      <p:sp>
        <p:nvSpPr>
          <p:cNvPr id="431" name="Judah…"/>
          <p:cNvSpPr/>
          <p:nvPr/>
        </p:nvSpPr>
        <p:spPr>
          <a:xfrm>
            <a:off x="16684984" y="6097088"/>
            <a:ext cx="1546226" cy="10820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buClr>
                <a:srgbClr val="FFFFFF"/>
              </a:buClr>
              <a:buFont typeface="Arial"/>
              <a:defRPr i="1" sz="3200">
                <a:uFill>
                  <a:solidFill>
                    <a:srgbClr val="FFFFFF"/>
                  </a:solidFill>
                </a:uFill>
                <a:latin typeface="Arial"/>
                <a:ea typeface="Arial"/>
                <a:cs typeface="Arial"/>
                <a:sym typeface="Arial"/>
              </a:defRPr>
            </a:pPr>
            <a:r>
              <a:t>Judah</a:t>
            </a:r>
          </a:p>
          <a:p>
            <a:pPr>
              <a:buClr>
                <a:srgbClr val="FFFFFF"/>
              </a:buClr>
              <a:buFont typeface="Arial"/>
              <a:defRPr sz="3200">
                <a:uFill>
                  <a:solidFill>
                    <a:srgbClr val="FFFFFF"/>
                  </a:solidFill>
                </a:uFill>
                <a:latin typeface="Arial"/>
                <a:ea typeface="Arial"/>
                <a:cs typeface="Arial"/>
                <a:sym typeface="Arial"/>
              </a:defRPr>
            </a:pPr>
            <a:r>
              <a:t>Simeon</a:t>
            </a:r>
          </a:p>
        </p:txBody>
      </p:sp>
      <p:sp>
        <p:nvSpPr>
          <p:cNvPr id="432" name="Reuben…"/>
          <p:cNvSpPr/>
          <p:nvPr/>
        </p:nvSpPr>
        <p:spPr>
          <a:xfrm>
            <a:off x="18763377" y="6097088"/>
            <a:ext cx="1704777" cy="10820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buClr>
                <a:srgbClr val="FFFFFF"/>
              </a:buClr>
              <a:buFont typeface="Arial"/>
              <a:defRPr sz="3200">
                <a:uFill>
                  <a:solidFill>
                    <a:srgbClr val="FFFFFF"/>
                  </a:solidFill>
                </a:uFill>
                <a:latin typeface="Arial"/>
                <a:ea typeface="Arial"/>
                <a:cs typeface="Arial"/>
                <a:sym typeface="Arial"/>
              </a:defRPr>
            </a:pPr>
            <a:r>
              <a:t>Reuben</a:t>
            </a:r>
          </a:p>
          <a:p>
            <a:pPr>
              <a:buClr>
                <a:srgbClr val="FFFFFF"/>
              </a:buClr>
              <a:buFont typeface="Arial"/>
              <a:defRPr sz="3200">
                <a:uFill>
                  <a:solidFill>
                    <a:srgbClr val="FFFFFF"/>
                  </a:solidFill>
                </a:uFill>
                <a:latin typeface="Arial"/>
                <a:ea typeface="Arial"/>
                <a:cs typeface="Arial"/>
                <a:sym typeface="Arial"/>
              </a:defRPr>
            </a:pPr>
            <a:r>
              <a:t>Gad</a:t>
            </a:r>
          </a:p>
        </p:txBody>
      </p:sp>
      <p:sp>
        <p:nvSpPr>
          <p:cNvPr id="433" name="Levi"/>
          <p:cNvSpPr/>
          <p:nvPr/>
        </p:nvSpPr>
        <p:spPr>
          <a:xfrm>
            <a:off x="20934892" y="6082007"/>
            <a:ext cx="913806"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i="1" sz="3200">
                <a:uFill>
                  <a:solidFill>
                    <a:srgbClr val="FFFFFF"/>
                  </a:solidFill>
                </a:uFill>
                <a:latin typeface="Arial"/>
                <a:ea typeface="Arial"/>
                <a:cs typeface="Arial"/>
                <a:sym typeface="Arial"/>
              </a:defRPr>
            </a:lvl1pPr>
          </a:lstStyle>
          <a:p>
            <a:pPr/>
            <a:r>
              <a:t>Levi</a:t>
            </a:r>
          </a:p>
        </p:txBody>
      </p:sp>
      <p:sp>
        <p:nvSpPr>
          <p:cNvPr id="434" name="Line"/>
          <p:cNvSpPr/>
          <p:nvPr/>
        </p:nvSpPr>
        <p:spPr>
          <a:xfrm>
            <a:off x="6692926" y="5611214"/>
            <a:ext cx="14787563" cy="3176"/>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35" name="Line"/>
          <p:cNvSpPr/>
          <p:nvPr/>
        </p:nvSpPr>
        <p:spPr>
          <a:xfrm>
            <a:off x="13855726" y="5146870"/>
            <a:ext cx="3176" cy="464345"/>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36" name="Line"/>
          <p:cNvSpPr/>
          <p:nvPr/>
        </p:nvSpPr>
        <p:spPr>
          <a:xfrm>
            <a:off x="6692926" y="5611214"/>
            <a:ext cx="3176" cy="464345"/>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37" name="Line"/>
          <p:cNvSpPr/>
          <p:nvPr/>
        </p:nvSpPr>
        <p:spPr>
          <a:xfrm>
            <a:off x="8978926" y="5611214"/>
            <a:ext cx="3176" cy="464345"/>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38" name="Line"/>
          <p:cNvSpPr/>
          <p:nvPr/>
        </p:nvSpPr>
        <p:spPr>
          <a:xfrm>
            <a:off x="10960126" y="5611214"/>
            <a:ext cx="3176" cy="464345"/>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39" name="Line"/>
          <p:cNvSpPr/>
          <p:nvPr/>
        </p:nvSpPr>
        <p:spPr>
          <a:xfrm>
            <a:off x="12788926" y="5611214"/>
            <a:ext cx="3176" cy="464345"/>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40" name="Line"/>
          <p:cNvSpPr/>
          <p:nvPr/>
        </p:nvSpPr>
        <p:spPr>
          <a:xfrm>
            <a:off x="15227326" y="5611214"/>
            <a:ext cx="3176" cy="464345"/>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41" name="Line"/>
          <p:cNvSpPr/>
          <p:nvPr/>
        </p:nvSpPr>
        <p:spPr>
          <a:xfrm>
            <a:off x="17513326" y="5611214"/>
            <a:ext cx="3176" cy="464345"/>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42" name="Line"/>
          <p:cNvSpPr/>
          <p:nvPr/>
        </p:nvSpPr>
        <p:spPr>
          <a:xfrm>
            <a:off x="19799326" y="5611214"/>
            <a:ext cx="3176" cy="464345"/>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43" name="Line"/>
          <p:cNvSpPr/>
          <p:nvPr/>
        </p:nvSpPr>
        <p:spPr>
          <a:xfrm>
            <a:off x="21475726" y="5611214"/>
            <a:ext cx="3176" cy="464345"/>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44" name="Line"/>
          <p:cNvSpPr/>
          <p:nvPr/>
        </p:nvSpPr>
        <p:spPr>
          <a:xfrm>
            <a:off x="15227326" y="8504433"/>
            <a:ext cx="3176" cy="767954"/>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45" name="Line"/>
          <p:cNvSpPr/>
          <p:nvPr/>
        </p:nvSpPr>
        <p:spPr>
          <a:xfrm>
            <a:off x="8978926" y="9272386"/>
            <a:ext cx="11733610" cy="3176"/>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46" name="Clan"/>
          <p:cNvSpPr/>
          <p:nvPr/>
        </p:nvSpPr>
        <p:spPr>
          <a:xfrm>
            <a:off x="8354834" y="9647135"/>
            <a:ext cx="1004094"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Clan</a:t>
            </a:r>
          </a:p>
        </p:txBody>
      </p:sp>
      <p:sp>
        <p:nvSpPr>
          <p:cNvPr id="447" name="Clan"/>
          <p:cNvSpPr/>
          <p:nvPr/>
        </p:nvSpPr>
        <p:spPr>
          <a:xfrm>
            <a:off x="11494909" y="9640785"/>
            <a:ext cx="1004094"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Clan</a:t>
            </a:r>
          </a:p>
        </p:txBody>
      </p:sp>
      <p:sp>
        <p:nvSpPr>
          <p:cNvPr id="448" name="Clan"/>
          <p:cNvSpPr/>
          <p:nvPr/>
        </p:nvSpPr>
        <p:spPr>
          <a:xfrm>
            <a:off x="14613949" y="9634435"/>
            <a:ext cx="1004095"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Clan</a:t>
            </a:r>
          </a:p>
        </p:txBody>
      </p:sp>
      <p:sp>
        <p:nvSpPr>
          <p:cNvPr id="449" name="Clan"/>
          <p:cNvSpPr/>
          <p:nvPr/>
        </p:nvSpPr>
        <p:spPr>
          <a:xfrm>
            <a:off x="20073760" y="9600304"/>
            <a:ext cx="1004095"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Clan</a:t>
            </a:r>
          </a:p>
        </p:txBody>
      </p:sp>
      <p:sp>
        <p:nvSpPr>
          <p:cNvPr id="450" name="Clan"/>
          <p:cNvSpPr/>
          <p:nvPr/>
        </p:nvSpPr>
        <p:spPr>
          <a:xfrm>
            <a:off x="17286110" y="9600304"/>
            <a:ext cx="1004095"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Clan</a:t>
            </a:r>
          </a:p>
        </p:txBody>
      </p:sp>
      <p:sp>
        <p:nvSpPr>
          <p:cNvPr id="451" name="Line"/>
          <p:cNvSpPr/>
          <p:nvPr/>
        </p:nvSpPr>
        <p:spPr>
          <a:xfrm>
            <a:off x="8978926" y="9272386"/>
            <a:ext cx="3176" cy="303610"/>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52" name="Line"/>
          <p:cNvSpPr/>
          <p:nvPr/>
        </p:nvSpPr>
        <p:spPr>
          <a:xfrm>
            <a:off x="12026926" y="9272386"/>
            <a:ext cx="3176" cy="303610"/>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53" name="Line"/>
          <p:cNvSpPr/>
          <p:nvPr/>
        </p:nvSpPr>
        <p:spPr>
          <a:xfrm>
            <a:off x="15227326" y="9272386"/>
            <a:ext cx="3176" cy="303610"/>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54" name="Line"/>
          <p:cNvSpPr/>
          <p:nvPr/>
        </p:nvSpPr>
        <p:spPr>
          <a:xfrm>
            <a:off x="17818126" y="9272386"/>
            <a:ext cx="3176" cy="303610"/>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55" name="Line"/>
          <p:cNvSpPr/>
          <p:nvPr/>
        </p:nvSpPr>
        <p:spPr>
          <a:xfrm>
            <a:off x="20713726" y="9272386"/>
            <a:ext cx="3176" cy="303610"/>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56" name="Line"/>
          <p:cNvSpPr/>
          <p:nvPr/>
        </p:nvSpPr>
        <p:spPr>
          <a:xfrm>
            <a:off x="15227326" y="10326089"/>
            <a:ext cx="3176" cy="767954"/>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57" name="Line"/>
          <p:cNvSpPr/>
          <p:nvPr/>
        </p:nvSpPr>
        <p:spPr>
          <a:xfrm>
            <a:off x="9588526" y="11094042"/>
            <a:ext cx="11430001" cy="3176"/>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58" name="Household"/>
          <p:cNvSpPr/>
          <p:nvPr/>
        </p:nvSpPr>
        <p:spPr>
          <a:xfrm>
            <a:off x="8496237" y="11421960"/>
            <a:ext cx="2111376"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Household</a:t>
            </a:r>
          </a:p>
        </p:txBody>
      </p:sp>
      <p:sp>
        <p:nvSpPr>
          <p:cNvPr id="459" name="Line"/>
          <p:cNvSpPr/>
          <p:nvPr/>
        </p:nvSpPr>
        <p:spPr>
          <a:xfrm>
            <a:off x="9588526" y="11094042"/>
            <a:ext cx="3176" cy="303611"/>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60" name="Line"/>
          <p:cNvSpPr/>
          <p:nvPr/>
        </p:nvSpPr>
        <p:spPr>
          <a:xfrm>
            <a:off x="12026926" y="11094042"/>
            <a:ext cx="3176" cy="303611"/>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61" name="Line"/>
          <p:cNvSpPr/>
          <p:nvPr/>
        </p:nvSpPr>
        <p:spPr>
          <a:xfrm>
            <a:off x="15227326" y="11094042"/>
            <a:ext cx="3176" cy="303611"/>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62" name="Line"/>
          <p:cNvSpPr/>
          <p:nvPr/>
        </p:nvSpPr>
        <p:spPr>
          <a:xfrm>
            <a:off x="18122926" y="11094042"/>
            <a:ext cx="3176" cy="303611"/>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63" name="Line"/>
          <p:cNvSpPr/>
          <p:nvPr/>
        </p:nvSpPr>
        <p:spPr>
          <a:xfrm>
            <a:off x="21018526" y="11094042"/>
            <a:ext cx="3176" cy="303611"/>
          </a:xfrm>
          <a:prstGeom prst="line">
            <a:avLst/>
          </a:prstGeom>
          <a:ln w="12700">
            <a:solidFill>
              <a:srgbClr val="631022"/>
            </a:solidFill>
          </a:ln>
        </p:spPr>
        <p:txBody>
          <a:bodyPr lIns="0" tIns="0" rIns="0" bIns="0"/>
          <a:lstStyle/>
          <a:p>
            <a:pPr algn="l" defTabSz="642937">
              <a:defRPr sz="1600">
                <a:latin typeface="Helvetica"/>
                <a:ea typeface="Helvetica"/>
                <a:cs typeface="Helvetica"/>
                <a:sym typeface="Helvetica"/>
              </a:defRPr>
            </a:pPr>
          </a:p>
        </p:txBody>
      </p:sp>
      <p:sp>
        <p:nvSpPr>
          <p:cNvPr id="464" name="Household"/>
          <p:cNvSpPr/>
          <p:nvPr/>
        </p:nvSpPr>
        <p:spPr>
          <a:xfrm>
            <a:off x="11391836" y="11421960"/>
            <a:ext cx="2111376"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Household</a:t>
            </a:r>
          </a:p>
        </p:txBody>
      </p:sp>
      <p:sp>
        <p:nvSpPr>
          <p:cNvPr id="465" name="Household"/>
          <p:cNvSpPr/>
          <p:nvPr/>
        </p:nvSpPr>
        <p:spPr>
          <a:xfrm>
            <a:off x="14135036" y="11421960"/>
            <a:ext cx="2111376"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Household</a:t>
            </a:r>
          </a:p>
        </p:txBody>
      </p:sp>
      <p:sp>
        <p:nvSpPr>
          <p:cNvPr id="466" name="Household"/>
          <p:cNvSpPr/>
          <p:nvPr/>
        </p:nvSpPr>
        <p:spPr>
          <a:xfrm>
            <a:off x="17011587" y="11431485"/>
            <a:ext cx="2111376"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Household</a:t>
            </a:r>
          </a:p>
        </p:txBody>
      </p:sp>
      <p:sp>
        <p:nvSpPr>
          <p:cNvPr id="467" name="Household"/>
          <p:cNvSpPr/>
          <p:nvPr/>
        </p:nvSpPr>
        <p:spPr>
          <a:xfrm>
            <a:off x="19773837" y="11421960"/>
            <a:ext cx="2111376" cy="612181"/>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sz="3200">
                <a:uFill>
                  <a:solidFill>
                    <a:srgbClr val="FFFFFF"/>
                  </a:solidFill>
                </a:uFill>
                <a:latin typeface="Arial"/>
                <a:ea typeface="Arial"/>
                <a:cs typeface="Arial"/>
                <a:sym typeface="Arial"/>
              </a:defRPr>
            </a:lvl1pPr>
          </a:lstStyle>
          <a:p>
            <a:pPr/>
            <a:r>
              <a:t>Household</a:t>
            </a:r>
          </a:p>
        </p:txBody>
      </p:sp>
      <p:sp>
        <p:nvSpPr>
          <p:cNvPr id="468" name="Heb. shebet/mateah"/>
          <p:cNvSpPr/>
          <p:nvPr/>
        </p:nvSpPr>
        <p:spPr>
          <a:xfrm>
            <a:off x="888987" y="6088622"/>
            <a:ext cx="3739159"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buClr>
                <a:srgbClr val="FFFFFF"/>
              </a:buClr>
              <a:buFont typeface="Arial"/>
              <a:defRPr sz="5600">
                <a:solidFill>
                  <a:srgbClr val="631022"/>
                </a:solidFill>
                <a:latin typeface="Garamond"/>
                <a:ea typeface="Garamond"/>
                <a:cs typeface="Garamond"/>
                <a:sym typeface="Garamond"/>
              </a:defRPr>
            </a:pPr>
            <a:r>
              <a:rPr b="1" sz="3200">
                <a:uFill>
                  <a:solidFill>
                    <a:srgbClr val="FFFFFF"/>
                  </a:solidFill>
                </a:uFill>
              </a:rPr>
              <a:t>Heb. </a:t>
            </a:r>
            <a:r>
              <a:rPr b="1" sz="3200">
                <a:uFill>
                  <a:solidFill>
                    <a:srgbClr val="FFFFFF"/>
                  </a:solidFill>
                </a:uFill>
              </a:rPr>
              <a:t>shebet/mateah</a:t>
            </a:r>
          </a:p>
        </p:txBody>
      </p:sp>
      <p:sp>
        <p:nvSpPr>
          <p:cNvPr id="469" name="Heb. mishpacha"/>
          <p:cNvSpPr/>
          <p:nvPr/>
        </p:nvSpPr>
        <p:spPr>
          <a:xfrm>
            <a:off x="1121924" y="9647135"/>
            <a:ext cx="3002162"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buClr>
                <a:srgbClr val="FFFFFF"/>
              </a:buClr>
              <a:buFont typeface="Arial"/>
              <a:defRPr sz="5600">
                <a:solidFill>
                  <a:srgbClr val="631022"/>
                </a:solidFill>
                <a:latin typeface="Garamond"/>
                <a:ea typeface="Garamond"/>
                <a:cs typeface="Garamond"/>
                <a:sym typeface="Garamond"/>
              </a:defRPr>
            </a:pPr>
            <a:r>
              <a:rPr b="1" sz="3200">
                <a:uFill>
                  <a:solidFill>
                    <a:srgbClr val="FFFFFF"/>
                  </a:solidFill>
                </a:uFill>
              </a:rPr>
              <a:t>Heb. </a:t>
            </a:r>
            <a:r>
              <a:rPr b="1" sz="3200">
                <a:uFill>
                  <a:solidFill>
                    <a:srgbClr val="FFFFFF"/>
                  </a:solidFill>
                </a:uFill>
              </a:rPr>
              <a:t>mishpacha</a:t>
            </a:r>
          </a:p>
        </p:txBody>
      </p:sp>
      <p:sp>
        <p:nvSpPr>
          <p:cNvPr id="470" name="Heb. bet ’ab"/>
          <p:cNvSpPr/>
          <p:nvPr/>
        </p:nvSpPr>
        <p:spPr>
          <a:xfrm>
            <a:off x="1483477" y="11397652"/>
            <a:ext cx="2279056"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buClr>
                <a:srgbClr val="FFFFFF"/>
              </a:buClr>
              <a:buFont typeface="Arial"/>
              <a:defRPr sz="5600">
                <a:solidFill>
                  <a:srgbClr val="631022"/>
                </a:solidFill>
                <a:latin typeface="Garamond"/>
                <a:ea typeface="Garamond"/>
                <a:cs typeface="Garamond"/>
                <a:sym typeface="Garamond"/>
              </a:defRPr>
            </a:pPr>
            <a:r>
              <a:rPr b="1" sz="3200">
                <a:uFill>
                  <a:solidFill>
                    <a:srgbClr val="FFFFFF"/>
                  </a:solidFill>
                </a:uFill>
              </a:rPr>
              <a:t>Heb. </a:t>
            </a:r>
            <a:r>
              <a:rPr b="1" sz="3200">
                <a:uFill>
                  <a:solidFill>
                    <a:srgbClr val="FFFFFF"/>
                  </a:solidFill>
                </a:uFill>
              </a:rPr>
              <a:t>bet ’ab</a:t>
            </a:r>
          </a:p>
        </p:txBody>
      </p:sp>
      <p:sp>
        <p:nvSpPr>
          <p:cNvPr id="471" name="See, for example, Numbers 1 and 26"/>
          <p:cNvSpPr/>
          <p:nvPr/>
        </p:nvSpPr>
        <p:spPr>
          <a:xfrm>
            <a:off x="18947116" y="12633620"/>
            <a:ext cx="5060396" cy="625079"/>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i="1" sz="3000">
                <a:solidFill>
                  <a:srgbClr val="631022"/>
                </a:solidFill>
                <a:uFill>
                  <a:solidFill>
                    <a:srgbClr val="FFFFFF"/>
                  </a:solidFill>
                </a:uFill>
                <a:latin typeface="Garamond"/>
                <a:ea typeface="Garamond"/>
                <a:cs typeface="Garamond"/>
                <a:sym typeface="Garamond"/>
              </a:defRPr>
            </a:lvl1pPr>
          </a:lstStyle>
          <a:p>
            <a:pPr/>
            <a:r>
              <a:t>See, for example, Numbers 1 and 26</a:t>
            </a:r>
          </a:p>
        </p:txBody>
      </p:sp>
      <p:sp>
        <p:nvSpPr>
          <p:cNvPr id="472" name="Heb. beney Israel"/>
          <p:cNvSpPr/>
          <p:nvPr/>
        </p:nvSpPr>
        <p:spPr>
          <a:xfrm>
            <a:off x="1020324" y="4378917"/>
            <a:ext cx="3205362"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buClr>
                <a:srgbClr val="FFFFFF"/>
              </a:buClr>
              <a:buFont typeface="Arial"/>
              <a:defRPr sz="5600">
                <a:solidFill>
                  <a:srgbClr val="631022"/>
                </a:solidFill>
                <a:latin typeface="Garamond"/>
                <a:ea typeface="Garamond"/>
                <a:cs typeface="Garamond"/>
                <a:sym typeface="Garamond"/>
              </a:defRPr>
            </a:pPr>
            <a:r>
              <a:rPr b="1" sz="3200">
                <a:uFill>
                  <a:solidFill>
                    <a:srgbClr val="FFFFFF"/>
                  </a:solidFill>
                </a:uFill>
              </a:rPr>
              <a:t>Heb. </a:t>
            </a:r>
            <a:r>
              <a:rPr b="1" sz="3200">
                <a:uFill>
                  <a:solidFill>
                    <a:srgbClr val="FFFFFF"/>
                  </a:solidFill>
                </a:uFill>
              </a:rPr>
              <a:t>beney Israel</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4"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475" name="Understanding Ancient Socio-Political Structures"/>
          <p:cNvSpPr/>
          <p:nvPr>
            <p:ph type="body" sz="quarter" idx="1"/>
          </p:nvPr>
        </p:nvSpPr>
        <p:spPr>
          <a:xfrm>
            <a:off x="1225652" y="3273485"/>
            <a:ext cx="14953656" cy="1274574"/>
          </a:xfrm>
          <a:prstGeom prst="rect">
            <a:avLst/>
          </a:prstGeom>
        </p:spPr>
        <p:txBody>
          <a:bodyPr>
            <a:normAutofit fontScale="100000" lnSpcReduction="0"/>
          </a:bodyPr>
          <a:lstStyle>
            <a:lvl1pPr>
              <a:defRPr b="1">
                <a:solidFill>
                  <a:srgbClr val="6D0020"/>
                </a:solidFill>
              </a:defRPr>
            </a:lvl1pPr>
          </a:lstStyle>
          <a:p>
            <a:pPr>
              <a:defRPr b="0">
                <a:solidFill>
                  <a:srgbClr val="000000"/>
                </a:solidFill>
              </a:defRPr>
            </a:pPr>
            <a:r>
              <a:rPr b="1">
                <a:solidFill>
                  <a:srgbClr val="6D0020"/>
                </a:solidFill>
              </a:rPr>
              <a:t>Understanding Ancient Socio-Political Structures</a:t>
            </a:r>
          </a:p>
        </p:txBody>
      </p:sp>
      <p:sp>
        <p:nvSpPr>
          <p:cNvPr id="476" name="The Days of David and Solomon - Methodological Considerations"/>
          <p:cNvSpPr/>
          <p:nvPr/>
        </p:nvSpPr>
        <p:spPr>
          <a:xfrm>
            <a:off x="1226858" y="1646946"/>
            <a:ext cx="18201405"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 - Methodological Considerations</a:t>
            </a:r>
          </a:p>
        </p:txBody>
      </p:sp>
      <p:sp>
        <p:nvSpPr>
          <p:cNvPr id="477" name="Heb. bet ’ab (House of the Father)"/>
          <p:cNvSpPr/>
          <p:nvPr/>
        </p:nvSpPr>
        <p:spPr>
          <a:xfrm>
            <a:off x="8405812" y="4367108"/>
            <a:ext cx="7572376"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buClr>
                <a:srgbClr val="FFFFFF"/>
              </a:buClr>
              <a:buFont typeface="Arial"/>
              <a:defRPr sz="5600">
                <a:latin typeface="Georgia"/>
                <a:ea typeface="Georgia"/>
                <a:cs typeface="Georgia"/>
                <a:sym typeface="Georgia"/>
              </a:defRPr>
            </a:pPr>
            <a:r>
              <a:rPr b="1" sz="3200">
                <a:uFill>
                  <a:solidFill>
                    <a:srgbClr val="FFFFFF"/>
                  </a:solidFill>
                </a:uFill>
              </a:rPr>
              <a:t>Heb. </a:t>
            </a:r>
            <a:r>
              <a:rPr b="1" i="1" sz="3200">
                <a:uFill>
                  <a:solidFill>
                    <a:srgbClr val="FFFFFF"/>
                  </a:solidFill>
                </a:uFill>
              </a:rPr>
              <a:t>bet ’ab </a:t>
            </a:r>
            <a:r>
              <a:rPr b="1" sz="3200">
                <a:uFill>
                  <a:solidFill>
                    <a:srgbClr val="FFFFFF"/>
                  </a:solidFill>
                </a:uFill>
              </a:rPr>
              <a:t>(House of the Father)</a:t>
            </a:r>
          </a:p>
        </p:txBody>
      </p:sp>
      <p:sp>
        <p:nvSpPr>
          <p:cNvPr id="478" name="Father"/>
          <p:cNvSpPr/>
          <p:nvPr/>
        </p:nvSpPr>
        <p:spPr>
          <a:xfrm>
            <a:off x="3529029" y="5589420"/>
            <a:ext cx="1564681"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Father</a:t>
            </a:r>
          </a:p>
        </p:txBody>
      </p:sp>
      <p:sp>
        <p:nvSpPr>
          <p:cNvPr id="479" name="Wife"/>
          <p:cNvSpPr/>
          <p:nvPr/>
        </p:nvSpPr>
        <p:spPr>
          <a:xfrm>
            <a:off x="2213047" y="6512949"/>
            <a:ext cx="1161852" cy="660797"/>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Wife</a:t>
            </a:r>
          </a:p>
        </p:txBody>
      </p:sp>
      <p:sp>
        <p:nvSpPr>
          <p:cNvPr id="480" name="Son 1"/>
          <p:cNvSpPr/>
          <p:nvPr/>
        </p:nvSpPr>
        <p:spPr>
          <a:xfrm>
            <a:off x="2619050" y="7500374"/>
            <a:ext cx="1272977" cy="660797"/>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Son 1</a:t>
            </a:r>
          </a:p>
        </p:txBody>
      </p:sp>
      <p:sp>
        <p:nvSpPr>
          <p:cNvPr id="481" name="Son 2"/>
          <p:cNvSpPr/>
          <p:nvPr/>
        </p:nvSpPr>
        <p:spPr>
          <a:xfrm>
            <a:off x="4805831" y="7500374"/>
            <a:ext cx="1328540" cy="660797"/>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Son 2</a:t>
            </a:r>
          </a:p>
        </p:txBody>
      </p:sp>
      <p:sp>
        <p:nvSpPr>
          <p:cNvPr id="482" name="Grandson"/>
          <p:cNvSpPr/>
          <p:nvPr/>
        </p:nvSpPr>
        <p:spPr>
          <a:xfrm>
            <a:off x="1703558" y="8500499"/>
            <a:ext cx="2246711" cy="660797"/>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Grandson</a:t>
            </a:r>
          </a:p>
        </p:txBody>
      </p:sp>
      <p:sp>
        <p:nvSpPr>
          <p:cNvPr id="483" name="Servants"/>
          <p:cNvSpPr/>
          <p:nvPr/>
        </p:nvSpPr>
        <p:spPr>
          <a:xfrm>
            <a:off x="3738634" y="9536342"/>
            <a:ext cx="1998465"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Servants</a:t>
            </a:r>
          </a:p>
        </p:txBody>
      </p:sp>
      <p:sp>
        <p:nvSpPr>
          <p:cNvPr id="484" name="Grandson"/>
          <p:cNvSpPr/>
          <p:nvPr/>
        </p:nvSpPr>
        <p:spPr>
          <a:xfrm>
            <a:off x="4774394" y="8500499"/>
            <a:ext cx="2246710" cy="660797"/>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Grandson</a:t>
            </a:r>
          </a:p>
        </p:txBody>
      </p:sp>
      <p:sp>
        <p:nvSpPr>
          <p:cNvPr id="485" name="Line"/>
          <p:cNvSpPr/>
          <p:nvPr/>
        </p:nvSpPr>
        <p:spPr>
          <a:xfrm flipH="1">
            <a:off x="3347074" y="6270986"/>
            <a:ext cx="503454" cy="253397"/>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486" name="Line"/>
          <p:cNvSpPr/>
          <p:nvPr/>
        </p:nvSpPr>
        <p:spPr>
          <a:xfrm flipH="1">
            <a:off x="3766896" y="6263422"/>
            <a:ext cx="316688" cy="1245882"/>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487" name="Line"/>
          <p:cNvSpPr/>
          <p:nvPr/>
        </p:nvSpPr>
        <p:spPr>
          <a:xfrm>
            <a:off x="4875265" y="6268077"/>
            <a:ext cx="316688" cy="1245882"/>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488" name="Line"/>
          <p:cNvSpPr/>
          <p:nvPr/>
        </p:nvSpPr>
        <p:spPr>
          <a:xfrm flipH="1">
            <a:off x="2793684" y="8172962"/>
            <a:ext cx="451803" cy="336970"/>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489" name="Line"/>
          <p:cNvSpPr/>
          <p:nvPr/>
        </p:nvSpPr>
        <p:spPr>
          <a:xfrm>
            <a:off x="5388928" y="8179030"/>
            <a:ext cx="184296" cy="353849"/>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490" name="Line"/>
          <p:cNvSpPr/>
          <p:nvPr/>
        </p:nvSpPr>
        <p:spPr>
          <a:xfrm flipH="1">
            <a:off x="4454988" y="6268077"/>
            <a:ext cx="4731" cy="3269885"/>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491" name="King"/>
          <p:cNvSpPr/>
          <p:nvPr/>
        </p:nvSpPr>
        <p:spPr>
          <a:xfrm>
            <a:off x="20051575" y="7015392"/>
            <a:ext cx="1328540" cy="612776"/>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King</a:t>
            </a:r>
          </a:p>
        </p:txBody>
      </p:sp>
      <p:sp>
        <p:nvSpPr>
          <p:cNvPr id="492" name="Israelites"/>
          <p:cNvSpPr/>
          <p:nvPr/>
        </p:nvSpPr>
        <p:spPr>
          <a:xfrm>
            <a:off x="18416684" y="8170100"/>
            <a:ext cx="2129434"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Israelites</a:t>
            </a:r>
          </a:p>
        </p:txBody>
      </p:sp>
      <p:sp>
        <p:nvSpPr>
          <p:cNvPr id="493" name="Non-Israelites"/>
          <p:cNvSpPr/>
          <p:nvPr/>
        </p:nvSpPr>
        <p:spPr>
          <a:xfrm>
            <a:off x="19380967" y="9330959"/>
            <a:ext cx="3163293"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Non-Israelites</a:t>
            </a:r>
          </a:p>
        </p:txBody>
      </p:sp>
      <p:sp>
        <p:nvSpPr>
          <p:cNvPr id="494" name="Line"/>
          <p:cNvSpPr/>
          <p:nvPr/>
        </p:nvSpPr>
        <p:spPr>
          <a:xfrm flipH="1">
            <a:off x="20175076" y="7641604"/>
            <a:ext cx="72628" cy="516962"/>
          </a:xfrm>
          <a:prstGeom prst="line">
            <a:avLst/>
          </a:prstGeom>
          <a:ln w="12700">
            <a:solidFill>
              <a:srgbClr val="FFFFFF"/>
            </a:solidFill>
            <a:miter lim="400000"/>
          </a:ln>
        </p:spPr>
        <p:txBody>
          <a:bodyPr lIns="0" tIns="0" rIns="0" bIns="0"/>
          <a:lstStyle/>
          <a:p>
            <a:pPr algn="l" defTabSz="642937">
              <a:defRPr sz="1600">
                <a:latin typeface="Helvetica"/>
                <a:ea typeface="Helvetica"/>
                <a:cs typeface="Helvetica"/>
                <a:sym typeface="Helvetica"/>
              </a:defRPr>
            </a:pPr>
          </a:p>
        </p:txBody>
      </p:sp>
      <p:sp>
        <p:nvSpPr>
          <p:cNvPr id="495" name="Line"/>
          <p:cNvSpPr/>
          <p:nvPr/>
        </p:nvSpPr>
        <p:spPr>
          <a:xfrm flipH="1">
            <a:off x="20673444" y="7646588"/>
            <a:ext cx="4176" cy="1685991"/>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496" name="God"/>
          <p:cNvSpPr/>
          <p:nvPr/>
        </p:nvSpPr>
        <p:spPr>
          <a:xfrm>
            <a:off x="20066226" y="5669788"/>
            <a:ext cx="1107282" cy="660797"/>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God</a:t>
            </a:r>
          </a:p>
        </p:txBody>
      </p:sp>
      <p:sp>
        <p:nvSpPr>
          <p:cNvPr id="497" name="King"/>
          <p:cNvSpPr/>
          <p:nvPr/>
        </p:nvSpPr>
        <p:spPr>
          <a:xfrm>
            <a:off x="11028341" y="7562881"/>
            <a:ext cx="1268017"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King</a:t>
            </a:r>
          </a:p>
        </p:txBody>
      </p:sp>
      <p:sp>
        <p:nvSpPr>
          <p:cNvPr id="498" name="Son 1"/>
          <p:cNvSpPr/>
          <p:nvPr/>
        </p:nvSpPr>
        <p:spPr>
          <a:xfrm>
            <a:off x="9875257" y="9473834"/>
            <a:ext cx="1272977"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Son 1</a:t>
            </a:r>
          </a:p>
        </p:txBody>
      </p:sp>
      <p:sp>
        <p:nvSpPr>
          <p:cNvPr id="499" name="Son 1"/>
          <p:cNvSpPr/>
          <p:nvPr/>
        </p:nvSpPr>
        <p:spPr>
          <a:xfrm>
            <a:off x="12087552" y="9473834"/>
            <a:ext cx="1272978"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Son 1</a:t>
            </a:r>
          </a:p>
        </p:txBody>
      </p:sp>
      <p:sp>
        <p:nvSpPr>
          <p:cNvPr id="500" name="Son 1"/>
          <p:cNvSpPr/>
          <p:nvPr/>
        </p:nvSpPr>
        <p:spPr>
          <a:xfrm>
            <a:off x="8821519" y="10473959"/>
            <a:ext cx="1272977"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Son 1</a:t>
            </a:r>
          </a:p>
        </p:txBody>
      </p:sp>
      <p:sp>
        <p:nvSpPr>
          <p:cNvPr id="501" name="Official 1"/>
          <p:cNvSpPr/>
          <p:nvPr/>
        </p:nvSpPr>
        <p:spPr>
          <a:xfrm>
            <a:off x="13472298" y="9473834"/>
            <a:ext cx="2008387"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Official 1</a:t>
            </a:r>
          </a:p>
        </p:txBody>
      </p:sp>
      <p:sp>
        <p:nvSpPr>
          <p:cNvPr id="502" name="Line"/>
          <p:cNvSpPr/>
          <p:nvPr/>
        </p:nvSpPr>
        <p:spPr>
          <a:xfrm flipH="1">
            <a:off x="11025132" y="8241538"/>
            <a:ext cx="316689" cy="1245882"/>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503" name="Line"/>
          <p:cNvSpPr/>
          <p:nvPr/>
        </p:nvSpPr>
        <p:spPr>
          <a:xfrm>
            <a:off x="12132414" y="8241538"/>
            <a:ext cx="316688" cy="1245882"/>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504" name="Line"/>
          <p:cNvSpPr/>
          <p:nvPr/>
        </p:nvSpPr>
        <p:spPr>
          <a:xfrm flipH="1">
            <a:off x="10015431" y="10169212"/>
            <a:ext cx="83646" cy="284530"/>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505" name="Line"/>
          <p:cNvSpPr/>
          <p:nvPr/>
        </p:nvSpPr>
        <p:spPr>
          <a:xfrm>
            <a:off x="12650335" y="10137618"/>
            <a:ext cx="24338" cy="305608"/>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506" name="Son 2"/>
          <p:cNvSpPr/>
          <p:nvPr/>
        </p:nvSpPr>
        <p:spPr>
          <a:xfrm>
            <a:off x="10204663" y="10473959"/>
            <a:ext cx="1328540"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Son 2</a:t>
            </a:r>
          </a:p>
        </p:txBody>
      </p:sp>
      <p:sp>
        <p:nvSpPr>
          <p:cNvPr id="507" name="Line"/>
          <p:cNvSpPr/>
          <p:nvPr/>
        </p:nvSpPr>
        <p:spPr>
          <a:xfrm>
            <a:off x="10762006" y="10170350"/>
            <a:ext cx="46767" cy="281399"/>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508" name="Son 1"/>
          <p:cNvSpPr/>
          <p:nvPr/>
        </p:nvSpPr>
        <p:spPr>
          <a:xfrm>
            <a:off x="12248286" y="10473959"/>
            <a:ext cx="1272978"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Son 1</a:t>
            </a:r>
          </a:p>
        </p:txBody>
      </p:sp>
      <p:sp>
        <p:nvSpPr>
          <p:cNvPr id="509" name="O1"/>
          <p:cNvSpPr/>
          <p:nvPr/>
        </p:nvSpPr>
        <p:spPr>
          <a:xfrm>
            <a:off x="14121536" y="10456100"/>
            <a:ext cx="705446"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O1</a:t>
            </a:r>
          </a:p>
        </p:txBody>
      </p:sp>
      <p:sp>
        <p:nvSpPr>
          <p:cNvPr id="510" name="Line"/>
          <p:cNvSpPr/>
          <p:nvPr/>
        </p:nvSpPr>
        <p:spPr>
          <a:xfrm>
            <a:off x="12132414" y="8205819"/>
            <a:ext cx="1696844" cy="1287192"/>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511" name="O2"/>
          <p:cNvSpPr/>
          <p:nvPr/>
        </p:nvSpPr>
        <p:spPr>
          <a:xfrm>
            <a:off x="15053910" y="10456100"/>
            <a:ext cx="756048" cy="660798"/>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buClr>
                <a:srgbClr val="FFFFFF"/>
              </a:buClr>
              <a:buFont typeface="Arial"/>
              <a:defRPr b="1" sz="3200">
                <a:uFill>
                  <a:solidFill>
                    <a:srgbClr val="FFFFFF"/>
                  </a:solidFill>
                </a:uFill>
                <a:latin typeface="Georgia"/>
                <a:ea typeface="Georgia"/>
                <a:cs typeface="Georgia"/>
                <a:sym typeface="Georgia"/>
              </a:defRPr>
            </a:lvl1pPr>
          </a:lstStyle>
          <a:p>
            <a:pPr>
              <a:defRPr b="0" sz="5600">
                <a:uFillTx/>
              </a:defRPr>
            </a:pPr>
            <a:r>
              <a:rPr b="1" sz="3200">
                <a:uFill>
                  <a:solidFill>
                    <a:srgbClr val="FFFFFF"/>
                  </a:solidFill>
                </a:uFill>
              </a:rPr>
              <a:t>O2</a:t>
            </a:r>
          </a:p>
        </p:txBody>
      </p:sp>
      <p:sp>
        <p:nvSpPr>
          <p:cNvPr id="512" name="Line"/>
          <p:cNvSpPr/>
          <p:nvPr/>
        </p:nvSpPr>
        <p:spPr>
          <a:xfrm flipH="1">
            <a:off x="14399971" y="10151523"/>
            <a:ext cx="1" cy="306576"/>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513" name="Line"/>
          <p:cNvSpPr/>
          <p:nvPr/>
        </p:nvSpPr>
        <p:spPr>
          <a:xfrm>
            <a:off x="15232886" y="10134631"/>
            <a:ext cx="24337" cy="305608"/>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514" name="Line"/>
          <p:cNvSpPr/>
          <p:nvPr/>
        </p:nvSpPr>
        <p:spPr>
          <a:xfrm flipH="1">
            <a:off x="11833399" y="8308341"/>
            <a:ext cx="21" cy="4399642"/>
          </a:xfrm>
          <a:prstGeom prst="line">
            <a:avLst/>
          </a:prstGeom>
          <a:ln w="25400">
            <a:solidFill>
              <a:srgbClr val="00F934"/>
            </a:solidFill>
            <a:custDash>
              <a:ds d="200000" sp="200000"/>
            </a:custDash>
            <a:miter lim="400000"/>
          </a:ln>
        </p:spPr>
        <p:txBody>
          <a:bodyPr lIns="0" tIns="0" rIns="0" bIns="0"/>
          <a:lstStyle/>
          <a:p>
            <a:pPr algn="l" defTabSz="642937">
              <a:defRPr sz="1600">
                <a:latin typeface="Helvetica"/>
                <a:ea typeface="Helvetica"/>
                <a:cs typeface="Helvetica"/>
                <a:sym typeface="Helvetica"/>
              </a:defRPr>
            </a:pPr>
          </a:p>
        </p:txBody>
      </p:sp>
      <p:sp>
        <p:nvSpPr>
          <p:cNvPr id="515" name="Earlier"/>
          <p:cNvSpPr/>
          <p:nvPr/>
        </p:nvSpPr>
        <p:spPr>
          <a:xfrm>
            <a:off x="8444367" y="11858061"/>
            <a:ext cx="2026841" cy="8036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i="1" sz="4600">
                <a:latin typeface="Georgia"/>
                <a:ea typeface="Georgia"/>
                <a:cs typeface="Georgia"/>
                <a:sym typeface="Georgia"/>
              </a:defRPr>
            </a:lvl1pPr>
          </a:lstStyle>
          <a:p>
            <a:pPr/>
            <a:r>
              <a:t>Earlier</a:t>
            </a:r>
          </a:p>
        </p:txBody>
      </p:sp>
      <p:sp>
        <p:nvSpPr>
          <p:cNvPr id="516" name="Later…"/>
          <p:cNvSpPr/>
          <p:nvPr/>
        </p:nvSpPr>
        <p:spPr>
          <a:xfrm>
            <a:off x="12170176" y="11206194"/>
            <a:ext cx="3769457" cy="212526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i="1" sz="4600">
                <a:latin typeface="Georgia"/>
                <a:ea typeface="Georgia"/>
                <a:cs typeface="Georgia"/>
                <a:sym typeface="Georgia"/>
              </a:defRPr>
            </a:pPr>
            <a:r>
              <a:t>Later</a:t>
            </a:r>
          </a:p>
          <a:p>
            <a:pPr>
              <a:defRPr i="1" sz="4600">
                <a:latin typeface="Georgia"/>
                <a:ea typeface="Georgia"/>
                <a:cs typeface="Georgia"/>
                <a:sym typeface="Georgia"/>
              </a:defRPr>
            </a:pPr>
            <a:r>
              <a:t>(Patrimonial</a:t>
            </a:r>
          </a:p>
          <a:p>
            <a:pPr>
              <a:defRPr i="1" sz="4600">
                <a:latin typeface="Georgia"/>
                <a:ea typeface="Georgia"/>
                <a:cs typeface="Georgia"/>
                <a:sym typeface="Georgia"/>
              </a:defRPr>
            </a:pPr>
            <a:r>
              <a:t>Bureaucracy)</a:t>
            </a:r>
          </a:p>
        </p:txBody>
      </p:sp>
      <p:sp>
        <p:nvSpPr>
          <p:cNvPr id="517" name="Line"/>
          <p:cNvSpPr/>
          <p:nvPr/>
        </p:nvSpPr>
        <p:spPr>
          <a:xfrm flipH="1">
            <a:off x="20677619" y="6317430"/>
            <a:ext cx="1" cy="673498"/>
          </a:xfrm>
          <a:prstGeom prst="line">
            <a:avLst/>
          </a:prstGeom>
          <a:ln w="12700">
            <a:solidFill>
              <a:srgbClr val="631022"/>
            </a:solidFill>
            <a:miter lim="400000"/>
          </a:ln>
        </p:spPr>
        <p:txBody>
          <a:bodyPr lIns="0" tIns="0" rIns="0" bIns="0"/>
          <a:lstStyle/>
          <a:p>
            <a:pPr algn="l" defTabSz="642937">
              <a:defRPr sz="1600">
                <a:latin typeface="Helvetica"/>
                <a:ea typeface="Helvetica"/>
                <a:cs typeface="Helvetica"/>
                <a:sym typeface="Helvetica"/>
              </a:defRPr>
            </a:pPr>
          </a:p>
        </p:txBody>
      </p:sp>
      <p:sp>
        <p:nvSpPr>
          <p:cNvPr id="518" name="Patrimonialism is Common Throughout the ANE from at least the 3rd Millennium BC"/>
          <p:cNvSpPr/>
          <p:nvPr/>
        </p:nvSpPr>
        <p:spPr>
          <a:xfrm>
            <a:off x="7524800" y="5760406"/>
            <a:ext cx="9334401" cy="1069976"/>
          </a:xfrm>
          <a:prstGeom prst="rect">
            <a:avLst/>
          </a:prstGeom>
          <a:ln w="12700">
            <a:solidFill>
              <a:srgbClr val="631022"/>
            </a:solidFill>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buClr>
                <a:srgbClr val="FFFFFF"/>
              </a:buClr>
              <a:buFont typeface="Arial"/>
              <a:defRPr sz="5600">
                <a:latin typeface="Georgia"/>
                <a:ea typeface="Georgia"/>
                <a:cs typeface="Georgia"/>
                <a:sym typeface="Georgia"/>
              </a:defRPr>
            </a:pPr>
            <a:r>
              <a:rPr b="1" sz="3200" u="sng">
                <a:solidFill>
                  <a:srgbClr val="631022"/>
                </a:solidFill>
                <a:uFill>
                  <a:solidFill>
                    <a:srgbClr val="FFFFFF"/>
                  </a:solidFill>
                </a:uFill>
              </a:rPr>
              <a:t>Patrimonialism</a:t>
            </a:r>
            <a:r>
              <a:rPr b="1" sz="3200">
                <a:uFill>
                  <a:solidFill>
                    <a:srgbClr val="FFFFFF"/>
                  </a:solidFill>
                </a:uFill>
              </a:rPr>
              <a:t> is Common Throughout the ANE from at least the 3rd Millennium BC</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0"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521" name="Understanding Ancient Socio-Political Structures"/>
          <p:cNvSpPr/>
          <p:nvPr>
            <p:ph type="body" sz="quarter" idx="1"/>
          </p:nvPr>
        </p:nvSpPr>
        <p:spPr>
          <a:xfrm>
            <a:off x="1225652" y="3273485"/>
            <a:ext cx="14953656" cy="1274574"/>
          </a:xfrm>
          <a:prstGeom prst="rect">
            <a:avLst/>
          </a:prstGeom>
        </p:spPr>
        <p:txBody>
          <a:bodyPr>
            <a:normAutofit fontScale="100000" lnSpcReduction="0"/>
          </a:bodyPr>
          <a:lstStyle>
            <a:lvl1pPr>
              <a:defRPr b="1">
                <a:solidFill>
                  <a:srgbClr val="6D0020"/>
                </a:solidFill>
              </a:defRPr>
            </a:lvl1pPr>
          </a:lstStyle>
          <a:p>
            <a:pPr>
              <a:defRPr b="0">
                <a:solidFill>
                  <a:srgbClr val="000000"/>
                </a:solidFill>
              </a:defRPr>
            </a:pPr>
            <a:r>
              <a:rPr b="1">
                <a:solidFill>
                  <a:srgbClr val="6D0020"/>
                </a:solidFill>
              </a:rPr>
              <a:t>Understanding Ancient Socio-Political Structures</a:t>
            </a:r>
          </a:p>
        </p:txBody>
      </p:sp>
      <p:sp>
        <p:nvSpPr>
          <p:cNvPr id="522" name="The Days of David and Solomon - Methodological Considerations"/>
          <p:cNvSpPr/>
          <p:nvPr/>
        </p:nvSpPr>
        <p:spPr>
          <a:xfrm>
            <a:off x="1226858" y="1646946"/>
            <a:ext cx="18201405"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 - Methodological Considerations</a:t>
            </a:r>
          </a:p>
        </p:txBody>
      </p:sp>
      <p:sp>
        <p:nvSpPr>
          <p:cNvPr id="523" name="What was the nature of the Early Israelite Monarchy?"/>
          <p:cNvSpPr/>
          <p:nvPr/>
        </p:nvSpPr>
        <p:spPr>
          <a:xfrm>
            <a:off x="1010325" y="3676946"/>
            <a:ext cx="22363349" cy="3036095"/>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lvl1pPr>
              <a:defRPr sz="7200">
                <a:latin typeface="Georgia"/>
                <a:ea typeface="Georgia"/>
                <a:cs typeface="Georgia"/>
                <a:sym typeface="Georgia"/>
              </a:defRPr>
            </a:lvl1pPr>
          </a:lstStyle>
          <a:p>
            <a:pPr/>
            <a:r>
              <a:t>What was the nature of the Early Israelite Monarchy?</a:t>
            </a:r>
          </a:p>
        </p:txBody>
      </p:sp>
      <p:sp>
        <p:nvSpPr>
          <p:cNvPr id="524" name="Bureaucratic"/>
          <p:cNvSpPr/>
          <p:nvPr/>
        </p:nvSpPr>
        <p:spPr>
          <a:xfrm>
            <a:off x="2629120" y="6276698"/>
            <a:ext cx="5979183" cy="1311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100">
                <a:solidFill>
                  <a:srgbClr val="631022"/>
                </a:solidFill>
                <a:latin typeface="Georgia"/>
                <a:ea typeface="Georgia"/>
                <a:cs typeface="Georgia"/>
                <a:sym typeface="Georgia"/>
              </a:defRPr>
            </a:lvl1pPr>
          </a:lstStyle>
          <a:p>
            <a:pPr/>
            <a:r>
              <a:t>Bureaucratic</a:t>
            </a:r>
          </a:p>
        </p:txBody>
      </p:sp>
      <p:sp>
        <p:nvSpPr>
          <p:cNvPr id="525" name="Patrimonial"/>
          <p:cNvSpPr/>
          <p:nvPr/>
        </p:nvSpPr>
        <p:spPr>
          <a:xfrm>
            <a:off x="15392746" y="6276698"/>
            <a:ext cx="5561776" cy="1311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8100">
                <a:solidFill>
                  <a:srgbClr val="631022"/>
                </a:solidFill>
                <a:latin typeface="Georgia"/>
                <a:ea typeface="Georgia"/>
                <a:cs typeface="Georgia"/>
                <a:sym typeface="Georgia"/>
              </a:defRPr>
            </a:lvl1pPr>
          </a:lstStyle>
          <a:p>
            <a:pPr/>
            <a:r>
              <a:t>Patrimonial</a:t>
            </a:r>
          </a:p>
        </p:txBody>
      </p:sp>
      <p:sp>
        <p:nvSpPr>
          <p:cNvPr id="526" name="Writing is Necessary…"/>
          <p:cNvSpPr/>
          <p:nvPr/>
        </p:nvSpPr>
        <p:spPr>
          <a:xfrm>
            <a:off x="1096958" y="7295722"/>
            <a:ext cx="9043507" cy="5934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spcBef>
                <a:spcPts val="2400"/>
              </a:spcBef>
            </a:pPr>
            <a:r>
              <a:t>Writing is Necessary</a:t>
            </a:r>
          </a:p>
          <a:p>
            <a:pPr>
              <a:spcBef>
                <a:spcPts val="2400"/>
              </a:spcBef>
            </a:pPr>
            <a:r>
              <a:t>Public vs. Private</a:t>
            </a:r>
          </a:p>
          <a:p>
            <a:pPr>
              <a:spcBef>
                <a:spcPts val="2400"/>
              </a:spcBef>
            </a:pPr>
            <a:r>
              <a:t>Socio-Political Complexity = Complex Material Culture</a:t>
            </a:r>
          </a:p>
          <a:p>
            <a:pPr>
              <a:spcBef>
                <a:spcPts val="2400"/>
              </a:spcBef>
            </a:pPr>
            <a:r>
              <a:t>Authority is Legal-Rational</a:t>
            </a:r>
          </a:p>
          <a:p>
            <a:pPr>
              <a:spcBef>
                <a:spcPts val="2400"/>
              </a:spcBef>
            </a:pPr>
            <a:r>
              <a:t>Centralized Authority</a:t>
            </a:r>
          </a:p>
        </p:txBody>
      </p:sp>
      <p:sp>
        <p:nvSpPr>
          <p:cNvPr id="527" name="Writing is Optional…"/>
          <p:cNvSpPr/>
          <p:nvPr/>
        </p:nvSpPr>
        <p:spPr>
          <a:xfrm>
            <a:off x="12746061" y="7354808"/>
            <a:ext cx="10855145" cy="5934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spcBef>
                <a:spcPts val="2400"/>
              </a:spcBef>
            </a:pPr>
            <a:r>
              <a:t>Writing is Optional</a:t>
            </a:r>
          </a:p>
          <a:p>
            <a:pPr>
              <a:spcBef>
                <a:spcPts val="2400"/>
              </a:spcBef>
            </a:pPr>
            <a:r>
              <a:t>No Concept of the Private</a:t>
            </a:r>
          </a:p>
          <a:p>
            <a:pPr>
              <a:spcBef>
                <a:spcPts val="2400"/>
              </a:spcBef>
            </a:pPr>
            <a:r>
              <a:t>Socio-Political Complexity </a:t>
            </a:r>
            <a:r>
              <a:rPr sz="3400"/>
              <a:t>may/may not</a:t>
            </a:r>
            <a:r>
              <a:t> = Complex Material Culture</a:t>
            </a:r>
          </a:p>
          <a:p>
            <a:pPr>
              <a:spcBef>
                <a:spcPts val="2400"/>
              </a:spcBef>
            </a:pPr>
            <a:r>
              <a:t>Authority is Charismatic/Traditional</a:t>
            </a:r>
          </a:p>
          <a:p>
            <a:pPr>
              <a:spcBef>
                <a:spcPts val="2400"/>
              </a:spcBef>
            </a:pPr>
            <a:r>
              <a:t>De-centralized or Tiered Authority</a:t>
            </a:r>
          </a:p>
        </p:txBody>
      </p:sp>
      <p:sp>
        <p:nvSpPr>
          <p:cNvPr id="528" name="Rectangle"/>
          <p:cNvSpPr/>
          <p:nvPr/>
        </p:nvSpPr>
        <p:spPr>
          <a:xfrm>
            <a:off x="12499493" y="6222999"/>
            <a:ext cx="11348282" cy="7156879"/>
          </a:xfrm>
          <a:prstGeom prst="rect">
            <a:avLst/>
          </a:prstGeom>
          <a:ln w="12700">
            <a:solidFill>
              <a:srgbClr val="631022"/>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a:defRPr sz="3200">
                <a:solidFill>
                  <a:srgbClr val="FFFFFF"/>
                </a:solidFill>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528"/>
                                        </p:tgtEl>
                                        <p:attrNameLst>
                                          <p:attrName>style.visibility</p:attrName>
                                        </p:attrNameLst>
                                      </p:cBhvr>
                                      <p:to>
                                        <p:strVal val="visible"/>
                                      </p:to>
                                    </p:set>
                                    <p:animEffect filter="wipe(left)" transition="in">
                                      <p:cBhvr>
                                        <p:cTn id="7" dur="1500"/>
                                        <p:tgtEl>
                                          <p:spTgt spid="5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28" grpId="1"/>
    </p:bldLst>
  </p:timing>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30"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531" name="Integrating the Text and Archaeology: Jerusalem as a Case Study"/>
          <p:cNvSpPr/>
          <p:nvPr>
            <p:ph type="body" sz="quarter" idx="1"/>
          </p:nvPr>
        </p:nvSpPr>
        <p:spPr>
          <a:xfrm>
            <a:off x="1225652" y="3273485"/>
            <a:ext cx="20663728" cy="1274574"/>
          </a:xfrm>
          <a:prstGeom prst="rect">
            <a:avLst/>
          </a:prstGeom>
        </p:spPr>
        <p:txBody>
          <a:bodyPr>
            <a:normAutofit fontScale="100000" lnSpcReduction="0"/>
          </a:bodyPr>
          <a:lstStyle>
            <a:lvl1pPr>
              <a:defRPr b="1">
                <a:solidFill>
                  <a:srgbClr val="6D0020"/>
                </a:solidFill>
              </a:defRPr>
            </a:lvl1pPr>
          </a:lstStyle>
          <a:p>
            <a:pPr>
              <a:defRPr b="0">
                <a:solidFill>
                  <a:srgbClr val="000000"/>
                </a:solidFill>
              </a:defRPr>
            </a:pPr>
            <a:r>
              <a:rPr b="1">
                <a:solidFill>
                  <a:srgbClr val="6D0020"/>
                </a:solidFill>
              </a:rPr>
              <a:t>Integrating the Text and Archaeology: Jerusalem as a Case Study</a:t>
            </a:r>
          </a:p>
        </p:txBody>
      </p:sp>
      <p:sp>
        <p:nvSpPr>
          <p:cNvPr id="532" name="The Days of David and Solomon"/>
          <p:cNvSpPr/>
          <p:nvPr/>
        </p:nvSpPr>
        <p:spPr>
          <a:xfrm>
            <a:off x="1226858" y="1646946"/>
            <a:ext cx="18201405"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a:t>
            </a:r>
          </a:p>
        </p:txBody>
      </p:sp>
      <p:pic>
        <p:nvPicPr>
          <p:cNvPr id="533" name="Temple Mount and City of David aerial from east, tb q010703.jpg" descr="Temple Mount and City of David aerial from east, tb q010703.jpg"/>
          <p:cNvPicPr>
            <a:picLocks noChangeAspect="0"/>
          </p:cNvPicPr>
          <p:nvPr/>
        </p:nvPicPr>
        <p:blipFill>
          <a:blip r:embed="rId2">
            <a:extLst/>
          </a:blip>
          <a:srcRect l="0" t="29564" r="0" b="19035"/>
          <a:stretch>
            <a:fillRect/>
          </a:stretch>
        </p:blipFill>
        <p:spPr>
          <a:xfrm>
            <a:off x="3048000" y="5051129"/>
            <a:ext cx="18288000" cy="7053241"/>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35" name="Central Arena.png" descr="Central Arena.png"/>
          <p:cNvPicPr>
            <a:picLocks noChangeAspect="1"/>
          </p:cNvPicPr>
          <p:nvPr/>
        </p:nvPicPr>
        <p:blipFill>
          <a:blip r:embed="rId2">
            <a:extLst/>
          </a:blip>
          <a:stretch>
            <a:fillRect/>
          </a:stretch>
        </p:blipFill>
        <p:spPr>
          <a:xfrm>
            <a:off x="3030140" y="321468"/>
            <a:ext cx="18330844" cy="13358815"/>
          </a:xfrm>
          <a:prstGeom prst="rect">
            <a:avLst/>
          </a:prstGeom>
          <a:ln w="12700">
            <a:miter lim="400000"/>
          </a:ln>
        </p:spPr>
      </p:pic>
      <p:sp>
        <p:nvSpPr>
          <p:cNvPr id="536" name="Star"/>
          <p:cNvSpPr/>
          <p:nvPr/>
        </p:nvSpPr>
        <p:spPr>
          <a:xfrm>
            <a:off x="12092273" y="6143625"/>
            <a:ext cx="288751" cy="274618"/>
          </a:xfrm>
          <a:prstGeom prst="star5">
            <a:avLst>
              <a:gd name="adj" fmla="val 25000"/>
              <a:gd name="hf" fmla="val 105146"/>
              <a:gd name="vf" fmla="val 110557"/>
            </a:avLst>
          </a:prstGeom>
          <a:solidFill>
            <a:srgbClr val="FFFFFF"/>
          </a:solidFill>
          <a:ln w="12700"/>
        </p:spPr>
        <p:txBody>
          <a:bodyPr lIns="71437" tIns="71437" rIns="71437" bIns="71437" anchor="ctr"/>
          <a:lstStyle/>
          <a:p>
            <a:pPr marL="81280" marR="81280" algn="l" defTabSz="1821656">
              <a:defRPr b="1" sz="5200">
                <a:uFill>
                  <a:solidFill>
                    <a:srgbClr val="000000"/>
                  </a:solidFill>
                </a:uFill>
                <a:latin typeface="Helvetica"/>
                <a:ea typeface="Helvetica"/>
                <a:cs typeface="Helvetica"/>
                <a:sym typeface="Helvetica"/>
              </a:defRPr>
            </a:pPr>
          </a:p>
        </p:txBody>
      </p:sp>
      <p:sp>
        <p:nvSpPr>
          <p:cNvPr id="537" name="Rectangle"/>
          <p:cNvSpPr/>
          <p:nvPr/>
        </p:nvSpPr>
        <p:spPr>
          <a:xfrm>
            <a:off x="10995421" y="9911953"/>
            <a:ext cx="10340579" cy="3804047"/>
          </a:xfrm>
          <a:prstGeom prst="rect">
            <a:avLst/>
          </a:prstGeom>
          <a:solidFill>
            <a:srgbClr val="606060"/>
          </a:solidFill>
          <a:ln w="12700">
            <a:miter lim="400000"/>
          </a:ln>
        </p:spPr>
        <p:txBody>
          <a:bodyPr lIns="53578" tIns="53578" rIns="53578" bIns="53578" anchor="ctr"/>
          <a:lstStyle/>
          <a:p>
            <a:pPr>
              <a:defRPr sz="4600">
                <a:solidFill>
                  <a:srgbClr val="FFFFFF"/>
                </a:solidFill>
                <a:latin typeface="American Typewriter"/>
                <a:ea typeface="American Typewriter"/>
                <a:cs typeface="American Typewriter"/>
                <a:sym typeface="American Typewriter"/>
              </a:defRPr>
            </a:pPr>
          </a:p>
        </p:txBody>
      </p:sp>
      <p:sp>
        <p:nvSpPr>
          <p:cNvPr id="538" name="The Political Advantages of Jerusalem…"/>
          <p:cNvSpPr/>
          <p:nvPr>
            <p:ph type="body" sz="quarter" idx="1"/>
          </p:nvPr>
        </p:nvSpPr>
        <p:spPr>
          <a:xfrm>
            <a:off x="11209734" y="9911953"/>
            <a:ext cx="10340579" cy="3804047"/>
          </a:xfrm>
          <a:prstGeom prst="rect">
            <a:avLst/>
          </a:prstGeom>
        </p:spPr>
        <p:txBody>
          <a:bodyPr/>
          <a:lstStyle/>
          <a:p>
            <a:pPr marL="142240" indent="-101600">
              <a:lnSpc>
                <a:spcPct val="90000"/>
              </a:lnSpc>
              <a:spcBef>
                <a:spcPts val="900"/>
              </a:spcBef>
              <a:buClr>
                <a:srgbClr val="FFFFFF"/>
              </a:buClr>
              <a:buSzPct val="100000"/>
              <a:buFont typeface="Times"/>
              <a:defRPr sz="3200">
                <a:latin typeface="Helvetica"/>
                <a:ea typeface="Helvetica"/>
                <a:cs typeface="Helvetica"/>
                <a:sym typeface="Helvetica"/>
              </a:defRPr>
            </a:pPr>
            <a:r>
              <a:t>The Political Advantages of Jerusalem</a:t>
            </a:r>
          </a:p>
          <a:p>
            <a:pPr lvl="1" marL="430106" indent="-211666">
              <a:lnSpc>
                <a:spcPct val="90000"/>
              </a:lnSpc>
              <a:spcBef>
                <a:spcPts val="900"/>
              </a:spcBef>
              <a:buClr>
                <a:srgbClr val="FFFFFF"/>
              </a:buClr>
              <a:buSzPct val="100000"/>
              <a:buFont typeface="Times"/>
              <a:buChar char="–"/>
              <a:defRPr sz="2400">
                <a:latin typeface="Helvetica"/>
                <a:ea typeface="Helvetica"/>
                <a:cs typeface="Helvetica"/>
                <a:sym typeface="Helvetica"/>
              </a:defRPr>
            </a:pPr>
            <a:r>
              <a:t>Central location</a:t>
            </a:r>
          </a:p>
          <a:p>
            <a:pPr lvl="2" marL="564968" indent="-130628">
              <a:lnSpc>
                <a:spcPct val="90000"/>
              </a:lnSpc>
              <a:spcBef>
                <a:spcPts val="900"/>
              </a:spcBef>
              <a:buClr>
                <a:srgbClr val="FFFFFF"/>
              </a:buClr>
              <a:buSzPct val="100000"/>
              <a:buFont typeface="Times"/>
              <a:defRPr sz="1800">
                <a:latin typeface="Helvetica"/>
                <a:ea typeface="Helvetica"/>
                <a:cs typeface="Helvetica"/>
                <a:sym typeface="Helvetica"/>
              </a:defRPr>
            </a:pPr>
            <a:r>
              <a:t>How to unite tribes under one capital?</a:t>
            </a:r>
          </a:p>
          <a:p>
            <a:pPr lvl="1" marL="413173" indent="-194733">
              <a:lnSpc>
                <a:spcPct val="90000"/>
              </a:lnSpc>
              <a:spcBef>
                <a:spcPts val="900"/>
              </a:spcBef>
              <a:buClr>
                <a:srgbClr val="FFFFFF"/>
              </a:buClr>
              <a:buSzPct val="100000"/>
              <a:buFont typeface="Times"/>
              <a:buChar char="–"/>
              <a:defRPr sz="2400">
                <a:latin typeface="Helvetica"/>
                <a:ea typeface="Helvetica"/>
                <a:cs typeface="Helvetica"/>
                <a:sym typeface="Helvetica"/>
              </a:defRPr>
            </a:pPr>
            <a:r>
              <a:t>Neutral location</a:t>
            </a:r>
          </a:p>
          <a:p>
            <a:pPr lvl="2" marL="564968" indent="-130628">
              <a:lnSpc>
                <a:spcPct val="90000"/>
              </a:lnSpc>
              <a:spcBef>
                <a:spcPts val="900"/>
              </a:spcBef>
              <a:buClr>
                <a:srgbClr val="FFFFFF"/>
              </a:buClr>
              <a:buSzPct val="100000"/>
              <a:buFont typeface="Times"/>
              <a:defRPr sz="1800">
                <a:latin typeface="Helvetica"/>
                <a:ea typeface="Helvetica"/>
                <a:cs typeface="Helvetica"/>
                <a:sym typeface="Helvetica"/>
              </a:defRPr>
            </a:pPr>
            <a:r>
              <a:t>How to rally tribes around a capital with no previous nationalistic sentiments?</a:t>
            </a:r>
          </a:p>
          <a:p>
            <a:pPr lvl="1" marL="430106" indent="-211666">
              <a:lnSpc>
                <a:spcPct val="90000"/>
              </a:lnSpc>
              <a:spcBef>
                <a:spcPts val="900"/>
              </a:spcBef>
              <a:buClr>
                <a:srgbClr val="FFFFFF"/>
              </a:buClr>
              <a:buSzPct val="100000"/>
              <a:buFont typeface="Times"/>
              <a:buChar char="–"/>
              <a:defRPr sz="2400">
                <a:latin typeface="Helvetica"/>
                <a:ea typeface="Helvetica"/>
                <a:cs typeface="Helvetica"/>
                <a:sym typeface="Helvetica"/>
              </a:defRPr>
            </a:pPr>
            <a:r>
              <a:t>Closer to Benjamin</a:t>
            </a:r>
          </a:p>
          <a:p>
            <a:pPr lvl="2" marL="564968" indent="-130628">
              <a:lnSpc>
                <a:spcPct val="90000"/>
              </a:lnSpc>
              <a:spcBef>
                <a:spcPts val="900"/>
              </a:spcBef>
              <a:buClr>
                <a:srgbClr val="FFFFFF"/>
              </a:buClr>
              <a:buSzPct val="100000"/>
              <a:buFont typeface="Times"/>
              <a:defRPr sz="1800">
                <a:latin typeface="Helvetica"/>
                <a:ea typeface="Helvetica"/>
                <a:cs typeface="Helvetica"/>
                <a:sym typeface="Helvetica"/>
              </a:defRPr>
            </a:pPr>
            <a:r>
              <a:t>How to protect main route to the central hills?</a:t>
            </a:r>
          </a:p>
        </p:txBody>
      </p:sp>
      <p:sp>
        <p:nvSpPr>
          <p:cNvPr id="539" name="Jerusalem"/>
          <p:cNvSpPr/>
          <p:nvPr/>
        </p:nvSpPr>
        <p:spPr>
          <a:xfrm>
            <a:off x="11205592" y="6338887"/>
            <a:ext cx="2172496" cy="609601"/>
          </a:xfrm>
          <a:prstGeom prst="rect">
            <a:avLst/>
          </a:prstGeom>
          <a:ln w="12700">
            <a:miter lim="400000"/>
          </a:ln>
          <a:extLst>
            <a:ext uri="{C572A759-6A51-4108-AA02-DFA0A04FC94B}">
              <ma14:wrappingTextBoxFlag xmlns:ma14="http://schemas.microsoft.com/office/mac/drawingml/2011/main" val="1"/>
            </a:ext>
          </a:extLst>
        </p:spPr>
        <p:txBody>
          <a:bodyPr wrap="none" lIns="53578" tIns="53578" rIns="53578" bIns="53578" anchor="ctr">
            <a:spAutoFit/>
          </a:bodyPr>
          <a:lstStyle>
            <a:lvl1pPr>
              <a:defRPr b="1" sz="3200">
                <a:solidFill>
                  <a:srgbClr val="FFFFFF"/>
                </a:solidFill>
                <a:latin typeface="Baskerville"/>
                <a:ea typeface="Baskerville"/>
                <a:cs typeface="Baskerville"/>
                <a:sym typeface="Baskerville"/>
              </a:defRPr>
            </a:lvl1pPr>
          </a:lstStyle>
          <a:p>
            <a:pPr/>
            <a:r>
              <a:t>Jerusalem</a:t>
            </a:r>
          </a:p>
        </p:txBody>
      </p:sp>
      <p:sp>
        <p:nvSpPr>
          <p:cNvPr id="540" name="Hebron"/>
          <p:cNvSpPr/>
          <p:nvPr/>
        </p:nvSpPr>
        <p:spPr>
          <a:xfrm>
            <a:off x="13305544" y="8142684"/>
            <a:ext cx="1658691" cy="609601"/>
          </a:xfrm>
          <a:prstGeom prst="rect">
            <a:avLst/>
          </a:prstGeom>
          <a:ln w="12700">
            <a:miter lim="400000"/>
          </a:ln>
          <a:extLst>
            <a:ext uri="{C572A759-6A51-4108-AA02-DFA0A04FC94B}">
              <ma14:wrappingTextBoxFlag xmlns:ma14="http://schemas.microsoft.com/office/mac/drawingml/2011/main" val="1"/>
            </a:ext>
          </a:extLst>
        </p:spPr>
        <p:txBody>
          <a:bodyPr wrap="none" lIns="53578" tIns="53578" rIns="53578" bIns="53578" anchor="ctr">
            <a:spAutoFit/>
          </a:bodyPr>
          <a:lstStyle>
            <a:lvl1pPr>
              <a:defRPr b="1" sz="3200">
                <a:solidFill>
                  <a:srgbClr val="FFFFFF"/>
                </a:solidFill>
                <a:latin typeface="Baskerville"/>
                <a:ea typeface="Baskerville"/>
                <a:cs typeface="Baskerville"/>
                <a:sym typeface="Baskerville"/>
              </a:defRPr>
            </a:lvl1pPr>
          </a:lstStyle>
          <a:p>
            <a:pPr/>
            <a:r>
              <a:t>Hebron</a:t>
            </a:r>
          </a:p>
        </p:txBody>
      </p:sp>
      <p:sp>
        <p:nvSpPr>
          <p:cNvPr id="541" name="Circle"/>
          <p:cNvSpPr/>
          <p:nvPr/>
        </p:nvSpPr>
        <p:spPr>
          <a:xfrm>
            <a:off x="14049375" y="8054578"/>
            <a:ext cx="160735" cy="160735"/>
          </a:xfrm>
          <a:prstGeom prst="ellipse">
            <a:avLst/>
          </a:prstGeom>
          <a:solidFill>
            <a:srgbClr val="FFFFFF"/>
          </a:solidFill>
          <a:ln w="12700">
            <a:miter lim="400000"/>
          </a:ln>
        </p:spPr>
        <p:txBody>
          <a:bodyPr lIns="53578" tIns="53578" rIns="53578" bIns="53578" anchor="ctr"/>
          <a:lstStyle/>
          <a:p>
            <a:pPr>
              <a:defRPr sz="4600">
                <a:solidFill>
                  <a:srgbClr val="FFFFFF"/>
                </a:solidFill>
                <a:latin typeface="American Typewriter"/>
                <a:ea typeface="American Typewriter"/>
                <a:cs typeface="American Typewriter"/>
                <a:sym typeface="American Typewriter"/>
              </a:defRPr>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8" name="The Early Israelite Monarchy in Text and Archaeology"/>
          <p:cNvSpPr/>
          <p:nvPr>
            <p:ph type="title"/>
          </p:nvPr>
        </p:nvSpPr>
        <p:spPr>
          <a:xfrm>
            <a:off x="1219199" y="5"/>
            <a:ext cx="17068802" cy="1838478"/>
          </a:xfrm>
          <a:prstGeom prst="rect">
            <a:avLst/>
          </a:prstGeom>
        </p:spPr>
        <p:txBody>
          <a:bodyPr/>
          <a:lstStyle>
            <a:lvl1pPr>
              <a:defRPr sz="5200"/>
            </a:lvl1pPr>
          </a:lstStyle>
          <a:p>
            <a:pPr/>
            <a:r>
              <a:t>The Early Israelite Monarchy in Text and Archaeology</a:t>
            </a:r>
          </a:p>
        </p:txBody>
      </p:sp>
      <p:sp>
        <p:nvSpPr>
          <p:cNvPr id="289" name="Introduction…"/>
          <p:cNvSpPr/>
          <p:nvPr>
            <p:ph type="body" idx="1"/>
          </p:nvPr>
        </p:nvSpPr>
        <p:spPr>
          <a:xfrm>
            <a:off x="1225652" y="3273484"/>
            <a:ext cx="19935177" cy="8981442"/>
          </a:xfrm>
          <a:prstGeom prst="rect">
            <a:avLst/>
          </a:prstGeom>
        </p:spPr>
        <p:txBody>
          <a:bodyPr>
            <a:normAutofit fontScale="100000" lnSpcReduction="0"/>
          </a:bodyPr>
          <a:lstStyle/>
          <a:p>
            <a:pPr/>
            <a:r>
              <a:rPr b="1">
                <a:solidFill>
                  <a:srgbClr val="6D0020"/>
                </a:solidFill>
              </a:rPr>
              <a:t>Introduction</a:t>
            </a:r>
            <a:endParaRPr b="1">
              <a:solidFill>
                <a:srgbClr val="6D0020"/>
              </a:solidFill>
            </a:endParaRPr>
          </a:p>
          <a:p>
            <a:pPr/>
            <a:endParaRPr b="1">
              <a:solidFill>
                <a:srgbClr val="6D0020"/>
              </a:solidFill>
            </a:endParaRPr>
          </a:p>
          <a:p>
            <a:pPr/>
            <a:r>
              <a:rPr b="1">
                <a:solidFill>
                  <a:srgbClr val="6D0020"/>
                </a:solidFill>
              </a:rPr>
              <a:t>The United Monarchy in Text</a:t>
            </a:r>
            <a:endParaRPr b="1">
              <a:solidFill>
                <a:srgbClr val="6D0020"/>
              </a:solidFill>
            </a:endParaRPr>
          </a:p>
          <a:p>
            <a:pPr/>
            <a:endParaRPr b="1">
              <a:solidFill>
                <a:srgbClr val="6D0020"/>
              </a:solidFill>
            </a:endParaRPr>
          </a:p>
          <a:p>
            <a:pPr/>
            <a:r>
              <a:rPr b="1">
                <a:solidFill>
                  <a:srgbClr val="6D0020"/>
                </a:solidFill>
              </a:rPr>
              <a:t>The United Monarchy in Archaeology</a:t>
            </a:r>
            <a:endParaRPr b="1">
              <a:solidFill>
                <a:srgbClr val="6D0020"/>
              </a:solidFill>
            </a:endParaRPr>
          </a:p>
          <a:p>
            <a:pPr/>
            <a:endParaRPr b="1">
              <a:solidFill>
                <a:srgbClr val="6D0020"/>
              </a:solidFill>
            </a:endParaRPr>
          </a:p>
          <a:p>
            <a:pPr/>
            <a:r>
              <a:rPr b="1">
                <a:solidFill>
                  <a:srgbClr val="6D0020"/>
                </a:solidFill>
              </a:rPr>
              <a:t>Methodological Considerations</a:t>
            </a:r>
            <a:endParaRPr b="1">
              <a:solidFill>
                <a:srgbClr val="6D0020"/>
              </a:solidFill>
            </a:endParaRPr>
          </a:p>
          <a:p>
            <a:pPr/>
            <a:endParaRPr b="1">
              <a:solidFill>
                <a:srgbClr val="6D0020"/>
              </a:solidFill>
            </a:endParaRPr>
          </a:p>
          <a:p>
            <a:pPr/>
            <a:r>
              <a:rPr b="1">
                <a:solidFill>
                  <a:srgbClr val="6D0020"/>
                </a:solidFill>
              </a:rPr>
              <a:t>Integrating the Text and Archaeology: Jerusalem as a Case Study</a:t>
            </a:r>
            <a:endParaRPr b="1">
              <a:solidFill>
                <a:srgbClr val="6D0020"/>
              </a:solidFill>
            </a:endParaRPr>
          </a:p>
          <a:p>
            <a:pPr/>
            <a:endParaRPr b="1">
              <a:solidFill>
                <a:srgbClr val="6D0020"/>
              </a:solidFill>
            </a:endParaRPr>
          </a:p>
          <a:p>
            <a:pPr/>
            <a:r>
              <a:rPr b="1">
                <a:solidFill>
                  <a:srgbClr val="6D0020"/>
                </a:solidFill>
              </a:rPr>
              <a:t>Conclusions</a:t>
            </a:r>
          </a:p>
        </p:txBody>
      </p:sp>
      <p:sp>
        <p:nvSpPr>
          <p:cNvPr id="290" name="The Days of David and Solomon"/>
          <p:cNvSpPr/>
          <p:nvPr>
            <p:ph type="body" idx="13"/>
          </p:nvPr>
        </p:nvSpPr>
        <p:spPr>
          <a:prstGeom prst="rect">
            <a:avLst/>
          </a:prstGeom>
        </p:spPr>
        <p:txBody>
          <a:bodyPr/>
          <a:lstStyle/>
          <a:p>
            <a:pPr/>
            <a:r>
              <a:t>The Days of David and Solomon</a:t>
            </a:r>
          </a:p>
        </p:txBody>
      </p:sp>
      <p:pic>
        <p:nvPicPr>
          <p:cNvPr id="291" name="David at Palace.png" descr="David at Palace.png"/>
          <p:cNvPicPr>
            <a:picLocks noChangeAspect="0"/>
          </p:cNvPicPr>
          <p:nvPr/>
        </p:nvPicPr>
        <p:blipFill>
          <a:blip r:embed="rId2">
            <a:extLst/>
          </a:blip>
          <a:stretch>
            <a:fillRect/>
          </a:stretch>
        </p:blipFill>
        <p:spPr>
          <a:xfrm>
            <a:off x="14025511" y="3160546"/>
            <a:ext cx="9936646" cy="6342938"/>
          </a:xfrm>
          <a:prstGeom prst="rect">
            <a:avLst/>
          </a:prstGeom>
          <a:effectLst>
            <a:outerShdw sx="100000" sy="100000" kx="0" ky="0" algn="b" rotWithShape="0" blurRad="139700" dist="63500" dir="7380000">
              <a:srgbClr val="000000">
                <a:alpha val="82000"/>
              </a:srgbClr>
            </a:outerShdw>
          </a:effectLst>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43" name="Reconstruction 4.jpg" descr="Reconstruction 4.jpg"/>
          <p:cNvPicPr>
            <a:picLocks noChangeAspect="1"/>
          </p:cNvPicPr>
          <p:nvPr/>
        </p:nvPicPr>
        <p:blipFill>
          <a:blip r:embed="rId2">
            <a:extLst/>
          </a:blip>
          <a:stretch>
            <a:fillRect/>
          </a:stretch>
        </p:blipFill>
        <p:spPr>
          <a:xfrm>
            <a:off x="1905000" y="0"/>
            <a:ext cx="20574000" cy="13716000"/>
          </a:xfrm>
          <a:prstGeom prst="rect">
            <a:avLst/>
          </a:prstGeom>
          <a:ln w="12700">
            <a:miter lim="400000"/>
          </a:ln>
        </p:spPr>
      </p:pic>
      <p:sp>
        <p:nvSpPr>
          <p:cNvPr id="544" name="Siloam…"/>
          <p:cNvSpPr/>
          <p:nvPr/>
        </p:nvSpPr>
        <p:spPr>
          <a:xfrm>
            <a:off x="3223838" y="9900841"/>
            <a:ext cx="2482454" cy="1275557"/>
          </a:xfrm>
          <a:prstGeom prst="rect">
            <a:avLst/>
          </a:prstGeom>
          <a:ln w="12700">
            <a:miter lim="400000"/>
          </a:ln>
          <a:extLst>
            <a:ext uri="{C572A759-6A51-4108-AA02-DFA0A04FC94B}">
              <ma14:wrappingTextBoxFlag xmlns:ma14="http://schemas.microsoft.com/office/mac/drawingml/2011/main" val="1"/>
            </a:ext>
          </a:extLst>
        </p:spPr>
        <p:txBody>
          <a:bodyPr lIns="53578" tIns="53578" rIns="53578" bIns="53578">
            <a:spAutoFit/>
          </a:bodyPr>
          <a:lstStyle/>
          <a:p>
            <a:pPr>
              <a:buClr>
                <a:srgbClr val="FFFFFF"/>
              </a:buClr>
              <a:defRPr sz="3800">
                <a:solidFill>
                  <a:srgbClr val="FFFFFF"/>
                </a:solidFill>
                <a:latin typeface="Helvetica"/>
                <a:ea typeface="Helvetica"/>
                <a:cs typeface="Helvetica"/>
                <a:sym typeface="Helvetica"/>
              </a:defRPr>
            </a:pPr>
            <a:r>
              <a:rPr b="1"/>
              <a:t>Siloam</a:t>
            </a:r>
          </a:p>
          <a:p>
            <a:pPr>
              <a:buClr>
                <a:srgbClr val="FFFFFF"/>
              </a:buClr>
              <a:defRPr sz="3800">
                <a:solidFill>
                  <a:srgbClr val="FFFFFF"/>
                </a:solidFill>
                <a:latin typeface="Helvetica"/>
                <a:ea typeface="Helvetica"/>
                <a:cs typeface="Helvetica"/>
                <a:sym typeface="Helvetica"/>
              </a:defRPr>
            </a:pPr>
            <a:r>
              <a:rPr b="1"/>
              <a:t>Pool</a:t>
            </a:r>
          </a:p>
        </p:txBody>
      </p:sp>
      <p:sp>
        <p:nvSpPr>
          <p:cNvPr id="545" name="Gihon…"/>
          <p:cNvSpPr/>
          <p:nvPr/>
        </p:nvSpPr>
        <p:spPr>
          <a:xfrm>
            <a:off x="18103453" y="5589984"/>
            <a:ext cx="2482454" cy="1275557"/>
          </a:xfrm>
          <a:prstGeom prst="rect">
            <a:avLst/>
          </a:prstGeom>
          <a:ln w="12700">
            <a:miter lim="400000"/>
          </a:ln>
          <a:extLst>
            <a:ext uri="{C572A759-6A51-4108-AA02-DFA0A04FC94B}">
              <ma14:wrappingTextBoxFlag xmlns:ma14="http://schemas.microsoft.com/office/mac/drawingml/2011/main" val="1"/>
            </a:ext>
          </a:extLst>
        </p:spPr>
        <p:txBody>
          <a:bodyPr lIns="53578" tIns="53578" rIns="53578" bIns="53578">
            <a:spAutoFit/>
          </a:bodyPr>
          <a:lstStyle/>
          <a:p>
            <a:pPr>
              <a:buClr>
                <a:srgbClr val="FFFFFF"/>
              </a:buClr>
              <a:defRPr sz="3800">
                <a:solidFill>
                  <a:srgbClr val="FFFFFF"/>
                </a:solidFill>
                <a:latin typeface="Helvetica"/>
                <a:ea typeface="Helvetica"/>
                <a:cs typeface="Helvetica"/>
                <a:sym typeface="Helvetica"/>
              </a:defRPr>
            </a:pPr>
            <a:r>
              <a:rPr b="1"/>
              <a:t>Gihon</a:t>
            </a:r>
          </a:p>
          <a:p>
            <a:pPr>
              <a:buClr>
                <a:srgbClr val="FFFFFF"/>
              </a:buClr>
              <a:defRPr sz="3800">
                <a:solidFill>
                  <a:srgbClr val="FFFFFF"/>
                </a:solidFill>
                <a:latin typeface="Helvetica"/>
                <a:ea typeface="Helvetica"/>
                <a:cs typeface="Helvetica"/>
                <a:sym typeface="Helvetica"/>
              </a:defRPr>
            </a:pPr>
            <a:r>
              <a:rPr b="1"/>
              <a:t>Spring</a:t>
            </a:r>
          </a:p>
        </p:txBody>
      </p:sp>
      <p:sp>
        <p:nvSpPr>
          <p:cNvPr id="546" name="“Warren’s…"/>
          <p:cNvSpPr/>
          <p:nvPr/>
        </p:nvSpPr>
        <p:spPr>
          <a:xfrm>
            <a:off x="13088106" y="6179343"/>
            <a:ext cx="2849830" cy="1275557"/>
          </a:xfrm>
          <a:prstGeom prst="rect">
            <a:avLst/>
          </a:prstGeom>
          <a:ln w="12700">
            <a:miter lim="400000"/>
          </a:ln>
          <a:extLst>
            <a:ext uri="{C572A759-6A51-4108-AA02-DFA0A04FC94B}">
              <ma14:wrappingTextBoxFlag xmlns:ma14="http://schemas.microsoft.com/office/mac/drawingml/2011/main" val="1"/>
            </a:ext>
          </a:extLst>
        </p:spPr>
        <p:txBody>
          <a:bodyPr wrap="none" lIns="53578" tIns="53578" rIns="53578" bIns="53578">
            <a:spAutoFit/>
          </a:bodyPr>
          <a:lstStyle/>
          <a:p>
            <a:pPr>
              <a:buClr>
                <a:srgbClr val="FFFFFF"/>
              </a:buClr>
              <a:defRPr sz="3800">
                <a:solidFill>
                  <a:srgbClr val="FFFFFF"/>
                </a:solidFill>
                <a:latin typeface="Helvetica"/>
                <a:ea typeface="Helvetica"/>
                <a:cs typeface="Helvetica"/>
                <a:sym typeface="Helvetica"/>
              </a:defRPr>
            </a:pPr>
            <a:r>
              <a:rPr b="1"/>
              <a:t>“Warren’s</a:t>
            </a:r>
          </a:p>
          <a:p>
            <a:pPr>
              <a:buClr>
                <a:srgbClr val="FFFFFF"/>
              </a:buClr>
              <a:defRPr sz="3800">
                <a:solidFill>
                  <a:srgbClr val="FFFFFF"/>
                </a:solidFill>
                <a:latin typeface="Helvetica"/>
                <a:ea typeface="Helvetica"/>
                <a:cs typeface="Helvetica"/>
                <a:sym typeface="Helvetica"/>
              </a:defRPr>
            </a:pPr>
            <a:r>
              <a:rPr b="1"/>
              <a:t>Shaft”</a:t>
            </a:r>
          </a:p>
        </p:txBody>
      </p:sp>
      <p:sp>
        <p:nvSpPr>
          <p:cNvPr id="547" name="Siloam Channel"/>
          <p:cNvSpPr/>
          <p:nvPr/>
        </p:nvSpPr>
        <p:spPr>
          <a:xfrm>
            <a:off x="15513843" y="9144000"/>
            <a:ext cx="3411142" cy="1275557"/>
          </a:xfrm>
          <a:prstGeom prst="rect">
            <a:avLst/>
          </a:prstGeom>
          <a:ln w="12700">
            <a:miter lim="400000"/>
          </a:ln>
          <a:extLst>
            <a:ext uri="{C572A759-6A51-4108-AA02-DFA0A04FC94B}">
              <ma14:wrappingTextBoxFlag xmlns:ma14="http://schemas.microsoft.com/office/mac/drawingml/2011/main" val="1"/>
            </a:ext>
          </a:extLst>
        </p:spPr>
        <p:txBody>
          <a:bodyPr lIns="53578" tIns="53578" rIns="53578" bIns="53578">
            <a:spAutoFit/>
          </a:bodyPr>
          <a:lstStyle>
            <a:lvl1pPr>
              <a:buClr>
                <a:srgbClr val="FFFFFF"/>
              </a:buClr>
              <a:defRPr b="1" sz="3800">
                <a:solidFill>
                  <a:srgbClr val="FFFFFF"/>
                </a:solidFill>
                <a:latin typeface="Helvetica"/>
                <a:ea typeface="Helvetica"/>
                <a:cs typeface="Helvetica"/>
                <a:sym typeface="Helvetica"/>
              </a:defRPr>
            </a:lvl1pPr>
          </a:lstStyle>
          <a:p>
            <a:pPr>
              <a:defRPr b="0"/>
            </a:pPr>
            <a:r>
              <a:rPr b="1"/>
              <a:t>Siloam Channel</a:t>
            </a:r>
          </a:p>
        </p:txBody>
      </p:sp>
      <p:sp>
        <p:nvSpPr>
          <p:cNvPr id="548" name="David’s Conquest of Jerusalem"/>
          <p:cNvSpPr/>
          <p:nvPr>
            <p:ph type="title"/>
          </p:nvPr>
        </p:nvSpPr>
        <p:spPr>
          <a:xfrm>
            <a:off x="3369468" y="232171"/>
            <a:ext cx="17787939" cy="1393033"/>
          </a:xfrm>
          <a:prstGeom prst="rect">
            <a:avLst/>
          </a:prstGeom>
        </p:spPr>
        <p:txBody>
          <a:bodyPr lIns="53578" tIns="53578" rIns="53578" bIns="53578"/>
          <a:lstStyle>
            <a:lvl1pPr algn="l">
              <a:defRPr sz="7400">
                <a:solidFill>
                  <a:srgbClr val="000000"/>
                </a:solidFill>
                <a:uFill>
                  <a:solidFill>
                    <a:srgbClr val="000000"/>
                  </a:solidFill>
                </a:uFill>
                <a:latin typeface="Garamond"/>
                <a:ea typeface="Garamond"/>
                <a:cs typeface="Garamond"/>
                <a:sym typeface="Garamond"/>
              </a:defRPr>
            </a:lvl1pPr>
          </a:lstStyle>
          <a:p>
            <a:pPr>
              <a:defRPr>
                <a:solidFill>
                  <a:srgbClr val="FFFFFF"/>
                </a:solidFill>
                <a:uFillTx/>
              </a:defRPr>
            </a:pPr>
            <a:r>
              <a:rPr>
                <a:solidFill>
                  <a:srgbClr val="000000"/>
                </a:solidFill>
                <a:uFill>
                  <a:solidFill>
                    <a:srgbClr val="000000"/>
                  </a:solidFill>
                </a:uFill>
              </a:rPr>
              <a:t>David’s Conquest of Jerusalem</a:t>
            </a:r>
          </a:p>
        </p:txBody>
      </p:sp>
      <p:sp>
        <p:nvSpPr>
          <p:cNvPr id="549" name="Line"/>
          <p:cNvSpPr/>
          <p:nvPr/>
        </p:nvSpPr>
        <p:spPr>
          <a:xfrm flipV="1">
            <a:off x="17139046" y="6429375"/>
            <a:ext cx="1196579" cy="767954"/>
          </a:xfrm>
          <a:prstGeom prst="line">
            <a:avLst/>
          </a:prstGeom>
          <a:ln w="25400">
            <a:solidFill>
              <a:srgbClr val="FFFFFF"/>
            </a:solidFill>
            <a:miter lim="400000"/>
            <a:headEnd type="stealth"/>
          </a:ln>
        </p:spPr>
        <p:txBody>
          <a:bodyPr lIns="0" tIns="0" rIns="0" bIns="0"/>
          <a:lstStyle/>
          <a:p>
            <a:pPr algn="l" defTabSz="642937">
              <a:defRPr sz="1600">
                <a:latin typeface="Helvetica"/>
                <a:ea typeface="Helvetica"/>
                <a:cs typeface="Helvetica"/>
                <a:sym typeface="Helvetica"/>
              </a:defRPr>
            </a:pPr>
          </a:p>
        </p:txBody>
      </p:sp>
      <p:sp>
        <p:nvSpPr>
          <p:cNvPr id="550" name="Line"/>
          <p:cNvSpPr/>
          <p:nvPr/>
        </p:nvSpPr>
        <p:spPr>
          <a:xfrm>
            <a:off x="15674578" y="8590359"/>
            <a:ext cx="500063" cy="821532"/>
          </a:xfrm>
          <a:prstGeom prst="line">
            <a:avLst/>
          </a:prstGeom>
          <a:ln w="25400">
            <a:solidFill>
              <a:srgbClr val="FFFFFF"/>
            </a:solidFill>
            <a:miter lim="400000"/>
            <a:headEnd type="stealth"/>
          </a:ln>
        </p:spPr>
        <p:txBody>
          <a:bodyPr lIns="0" tIns="0" rIns="0" bIns="0"/>
          <a:lstStyle/>
          <a:p>
            <a:pPr algn="l" defTabSz="642937">
              <a:defRPr sz="1600">
                <a:latin typeface="Helvetica"/>
                <a:ea typeface="Helvetica"/>
                <a:cs typeface="Helvetica"/>
                <a:sym typeface="Helvetica"/>
              </a:defRPr>
            </a:pPr>
          </a:p>
        </p:txBody>
      </p:sp>
      <p:sp>
        <p:nvSpPr>
          <p:cNvPr id="551" name="(ca. 1000 BC)"/>
          <p:cNvSpPr/>
          <p:nvPr/>
        </p:nvSpPr>
        <p:spPr>
          <a:xfrm>
            <a:off x="17696830" y="1386681"/>
            <a:ext cx="3525124" cy="727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800">
                <a:solidFill>
                  <a:srgbClr val="FFFFFF"/>
                </a:solidFill>
                <a:latin typeface="Helvetica"/>
                <a:ea typeface="Helvetica"/>
                <a:cs typeface="Helvetica"/>
                <a:sym typeface="Helvetica"/>
              </a:defRPr>
            </a:lvl1pPr>
          </a:lstStyle>
          <a:p>
            <a:pPr/>
            <a:r>
              <a:t>(ca. 1000 BC)</a:t>
            </a:r>
          </a:p>
        </p:txBody>
      </p:sp>
      <p:sp>
        <p:nvSpPr>
          <p:cNvPr id="552" name="– 2 Sam 5-6 Conquest of Jebus…"/>
          <p:cNvSpPr/>
          <p:nvPr/>
        </p:nvSpPr>
        <p:spPr>
          <a:xfrm>
            <a:off x="10543990" y="11623278"/>
            <a:ext cx="10822783" cy="194667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sz="3800">
                <a:solidFill>
                  <a:srgbClr val="FFFFFF"/>
                </a:solidFill>
                <a:latin typeface="Helvetica"/>
                <a:ea typeface="Helvetica"/>
                <a:cs typeface="Helvetica"/>
                <a:sym typeface="Helvetica"/>
              </a:defRPr>
            </a:pPr>
            <a:r>
              <a:t>– 2 Sam 5-6 Conquest of Jebus</a:t>
            </a:r>
          </a:p>
          <a:p>
            <a:pPr algn="l">
              <a:defRPr sz="3800">
                <a:solidFill>
                  <a:srgbClr val="FFFFFF"/>
                </a:solidFill>
                <a:latin typeface="Helvetica"/>
                <a:ea typeface="Helvetica"/>
                <a:cs typeface="Helvetica"/>
                <a:sym typeface="Helvetica"/>
              </a:defRPr>
            </a:pPr>
            <a:r>
              <a:t>– What is the “</a:t>
            </a:r>
            <a:r>
              <a:rPr i="1">
                <a:latin typeface="Baskerville SemiBold"/>
                <a:ea typeface="Baskerville SemiBold"/>
                <a:cs typeface="Baskerville SemiBold"/>
                <a:sym typeface="Baskerville SemiBold"/>
              </a:rPr>
              <a:t>tzinnor</a:t>
            </a:r>
            <a:r>
              <a:t>”?</a:t>
            </a:r>
          </a:p>
          <a:p>
            <a:pPr algn="l">
              <a:defRPr sz="3800">
                <a:solidFill>
                  <a:srgbClr val="FFFFFF"/>
                </a:solidFill>
                <a:latin typeface="Helvetica"/>
                <a:ea typeface="Helvetica"/>
                <a:cs typeface="Helvetica"/>
                <a:sym typeface="Helvetica"/>
              </a:defRPr>
            </a:pPr>
            <a:r>
              <a:t>– Renames Jebus the “City of David”</a:t>
            </a:r>
          </a:p>
        </p:txBody>
      </p:sp>
      <p:sp>
        <p:nvSpPr>
          <p:cNvPr id="553" name="“Millo”"/>
          <p:cNvSpPr/>
          <p:nvPr/>
        </p:nvSpPr>
        <p:spPr>
          <a:xfrm>
            <a:off x="14227968" y="4107656"/>
            <a:ext cx="1517265" cy="5111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marL="81280" marR="81280" algn="l" defTabSz="1821656">
              <a:buClr>
                <a:srgbClr val="F3E700"/>
              </a:buClr>
              <a:buFont typeface="Arial"/>
              <a:defRPr b="1" sz="2400">
                <a:solidFill>
                  <a:srgbClr val="F3E700"/>
                </a:solidFill>
                <a:uFill>
                  <a:solidFill>
                    <a:srgbClr val="F3E700"/>
                  </a:solidFill>
                </a:uFill>
                <a:latin typeface="Helvetica"/>
                <a:ea typeface="Helvetica"/>
                <a:cs typeface="Helvetica"/>
                <a:sym typeface="Helvetica"/>
              </a:defRPr>
            </a:lvl1pPr>
          </a:lstStyle>
          <a:p>
            <a:pPr/>
            <a:r>
              <a:t>“Millo”</a:t>
            </a:r>
          </a:p>
        </p:txBody>
      </p:sp>
      <p:sp>
        <p:nvSpPr>
          <p:cNvPr id="554" name="Western Hill"/>
          <p:cNvSpPr/>
          <p:nvPr/>
        </p:nvSpPr>
        <p:spPr>
          <a:xfrm>
            <a:off x="3048000" y="4875609"/>
            <a:ext cx="3493093" cy="62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marL="81280" marR="81280" algn="l" defTabSz="1821656">
              <a:buClr>
                <a:srgbClr val="FFFFFF"/>
              </a:buClr>
              <a:buFont typeface="Arial"/>
              <a:defRPr b="1" sz="3200">
                <a:solidFill>
                  <a:srgbClr val="FFFFFF"/>
                </a:solidFill>
                <a:uFill>
                  <a:solidFill>
                    <a:srgbClr val="FFFFFF"/>
                  </a:solidFill>
                </a:uFill>
                <a:latin typeface="Helvetica"/>
                <a:ea typeface="Helvetica"/>
                <a:cs typeface="Helvetica"/>
                <a:sym typeface="Helvetica"/>
              </a:defRPr>
            </a:lvl1pPr>
          </a:lstStyle>
          <a:p>
            <a:pPr/>
            <a:r>
              <a:t>Western Hill</a:t>
            </a:r>
          </a:p>
        </p:txBody>
      </p:sp>
      <p:sp>
        <p:nvSpPr>
          <p:cNvPr id="555" name="City of David"/>
          <p:cNvSpPr/>
          <p:nvPr/>
        </p:nvSpPr>
        <p:spPr>
          <a:xfrm>
            <a:off x="8816578" y="7267575"/>
            <a:ext cx="3574106" cy="62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marL="81280" marR="81280" algn="l" defTabSz="1821656">
              <a:buClr>
                <a:srgbClr val="FFFFFF"/>
              </a:buClr>
              <a:buFont typeface="Arial"/>
              <a:defRPr b="1" sz="3200">
                <a:solidFill>
                  <a:srgbClr val="FFFFFF"/>
                </a:solidFill>
                <a:uFill>
                  <a:solidFill>
                    <a:srgbClr val="FFFFFF"/>
                  </a:solidFill>
                </a:uFill>
                <a:latin typeface="Helvetica"/>
                <a:ea typeface="Helvetica"/>
                <a:cs typeface="Helvetica"/>
                <a:sym typeface="Helvetica"/>
              </a:defRPr>
            </a:lvl1pPr>
          </a:lstStyle>
          <a:p>
            <a:pPr/>
            <a:r>
              <a:t>City of David</a:t>
            </a:r>
          </a:p>
        </p:txBody>
      </p:sp>
      <p:sp>
        <p:nvSpPr>
          <p:cNvPr id="556" name="Fortress…"/>
          <p:cNvSpPr/>
          <p:nvPr/>
        </p:nvSpPr>
        <p:spPr>
          <a:xfrm>
            <a:off x="9977437" y="2357437"/>
            <a:ext cx="2345253" cy="1108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p>
            <a:pPr marL="81280" marR="81280" algn="l" defTabSz="1821656">
              <a:buClr>
                <a:srgbClr val="FFFFFF"/>
              </a:buClr>
              <a:buFont typeface="Arial"/>
              <a:defRPr b="1" sz="3200">
                <a:solidFill>
                  <a:srgbClr val="FFFFFF"/>
                </a:solidFill>
                <a:uFill>
                  <a:solidFill>
                    <a:srgbClr val="FFFFFF"/>
                  </a:solidFill>
                </a:uFill>
                <a:latin typeface="Helvetica"/>
                <a:ea typeface="Helvetica"/>
                <a:cs typeface="Helvetica"/>
                <a:sym typeface="Helvetica"/>
              </a:defRPr>
            </a:pPr>
            <a:r>
              <a:t>Fortress</a:t>
            </a:r>
          </a:p>
          <a:p>
            <a:pPr marL="81280" marR="81280" algn="l" defTabSz="1821656">
              <a:buClr>
                <a:srgbClr val="FFFFFF"/>
              </a:buClr>
              <a:buFont typeface="Arial"/>
              <a:defRPr b="1" sz="3200">
                <a:solidFill>
                  <a:srgbClr val="FFFFFF"/>
                </a:solidFill>
                <a:uFill>
                  <a:solidFill>
                    <a:srgbClr val="FFFFFF"/>
                  </a:solidFill>
                </a:uFill>
                <a:latin typeface="Helvetica"/>
                <a:ea typeface="Helvetica"/>
                <a:cs typeface="Helvetica"/>
                <a:sym typeface="Helvetica"/>
              </a:defRPr>
            </a:pPr>
            <a:r>
              <a:t>of Zion?</a:t>
            </a:r>
          </a:p>
        </p:txBody>
      </p:sp>
      <p:sp>
        <p:nvSpPr>
          <p:cNvPr id="557" name="Line"/>
          <p:cNvSpPr/>
          <p:nvPr/>
        </p:nvSpPr>
        <p:spPr>
          <a:xfrm flipH="1" flipV="1">
            <a:off x="12414009" y="3267696"/>
            <a:ext cx="997192" cy="389904"/>
          </a:xfrm>
          <a:prstGeom prst="line">
            <a:avLst/>
          </a:prstGeom>
          <a:ln w="25400">
            <a:solidFill>
              <a:srgbClr val="FFFFFF"/>
            </a:solidFill>
            <a:miter lim="400000"/>
            <a:headEnd type="stealth"/>
          </a:ln>
        </p:spPr>
        <p:txBody>
          <a:bodyPr lIns="0" tIns="0" rIns="0" bIns="0"/>
          <a:lstStyle/>
          <a:p>
            <a:pPr algn="l" defTabSz="642937">
              <a:defRPr sz="1600">
                <a:latin typeface="Helvetica"/>
                <a:ea typeface="Helvetica"/>
                <a:cs typeface="Helvetica"/>
                <a:sym typeface="Helvetica"/>
              </a:defRPr>
            </a:pPr>
          </a:p>
        </p:txBody>
      </p:sp>
      <p:sp>
        <p:nvSpPr>
          <p:cNvPr id="558" name="Temple"/>
          <p:cNvSpPr/>
          <p:nvPr/>
        </p:nvSpPr>
        <p:spPr>
          <a:xfrm>
            <a:off x="15138796" y="1035843"/>
            <a:ext cx="1612862" cy="62507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marL="81280" marR="81280" algn="l" defTabSz="1821656">
              <a:buClr>
                <a:srgbClr val="FFFFFF"/>
              </a:buClr>
              <a:buFont typeface="Arial"/>
              <a:defRPr b="1" sz="3200">
                <a:solidFill>
                  <a:srgbClr val="FFFFFF"/>
                </a:solidFill>
                <a:uFill>
                  <a:solidFill>
                    <a:srgbClr val="FFFFFF"/>
                  </a:solidFill>
                </a:uFill>
                <a:latin typeface="Garamond"/>
                <a:ea typeface="Garamond"/>
                <a:cs typeface="Garamond"/>
                <a:sym typeface="Garamond"/>
              </a:defRPr>
            </a:lvl1pPr>
          </a:lstStyle>
          <a:p>
            <a:pPr/>
            <a:r>
              <a:t>Temple</a:t>
            </a:r>
          </a:p>
        </p:txBody>
      </p:sp>
      <p:sp>
        <p:nvSpPr>
          <p:cNvPr id="559" name="Ophel"/>
          <p:cNvSpPr/>
          <p:nvPr/>
        </p:nvSpPr>
        <p:spPr>
          <a:xfrm>
            <a:off x="14799468" y="2589609"/>
            <a:ext cx="985028" cy="4826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marL="81280" marR="81280" algn="l" defTabSz="1821656">
              <a:buClr>
                <a:srgbClr val="FFFFFF"/>
              </a:buClr>
              <a:buFont typeface="Arial"/>
              <a:defRPr sz="2200">
                <a:solidFill>
                  <a:srgbClr val="FFFFFF"/>
                </a:solidFill>
                <a:uFill>
                  <a:solidFill>
                    <a:srgbClr val="FFFFFF"/>
                  </a:solidFill>
                </a:uFill>
                <a:latin typeface="Garamond"/>
                <a:ea typeface="Garamond"/>
                <a:cs typeface="Garamond"/>
                <a:sym typeface="Garamond"/>
              </a:defRPr>
            </a:lvl1pPr>
          </a:lstStyle>
          <a:p>
            <a:pPr/>
            <a:r>
              <a:t>Ophel</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61" name="11th-10th Century Jerusalem"/>
          <p:cNvSpPr/>
          <p:nvPr>
            <p:ph type="title"/>
          </p:nvPr>
        </p:nvSpPr>
        <p:spPr>
          <a:xfrm>
            <a:off x="3119437" y="232171"/>
            <a:ext cx="18109407" cy="1393033"/>
          </a:xfrm>
          <a:prstGeom prst="rect">
            <a:avLst/>
          </a:prstGeom>
        </p:spPr>
        <p:txBody>
          <a:bodyPr/>
          <a:lstStyle>
            <a:lvl1pPr>
              <a:defRPr sz="6600">
                <a:latin typeface="Garamond"/>
                <a:ea typeface="Garamond"/>
                <a:cs typeface="Garamond"/>
                <a:sym typeface="Garamond"/>
              </a:defRPr>
            </a:lvl1pPr>
          </a:lstStyle>
          <a:p>
            <a:pPr/>
            <a:r>
              <a:t>11th-10th Century Jerusalem</a:t>
            </a:r>
          </a:p>
        </p:txBody>
      </p:sp>
      <p:grpSp>
        <p:nvGrpSpPr>
          <p:cNvPr id="564" name="Jerus-LSS and SSS plans.pdf"/>
          <p:cNvGrpSpPr/>
          <p:nvPr/>
        </p:nvGrpSpPr>
        <p:grpSpPr>
          <a:xfrm>
            <a:off x="3254771" y="1673808"/>
            <a:ext cx="10619700" cy="6629401"/>
            <a:chOff x="0" y="0"/>
            <a:chExt cx="10619699" cy="6629400"/>
          </a:xfrm>
        </p:grpSpPr>
        <p:pic>
          <p:nvPicPr>
            <p:cNvPr id="563" name="Jerus-LSS and SSS plans.pdf" descr="Jerus-LSS and SSS plans.pdf"/>
            <p:cNvPicPr>
              <a:picLocks noChangeAspect="1"/>
            </p:cNvPicPr>
            <p:nvPr/>
          </p:nvPicPr>
          <p:blipFill>
            <a:blip r:embed="rId2">
              <a:extLst/>
            </a:blip>
            <a:stretch>
              <a:fillRect/>
            </a:stretch>
          </p:blipFill>
          <p:spPr>
            <a:xfrm>
              <a:off x="25399" y="25400"/>
              <a:ext cx="10568900" cy="6578601"/>
            </a:xfrm>
            <a:prstGeom prst="rect">
              <a:avLst/>
            </a:prstGeom>
            <a:ln>
              <a:noFill/>
            </a:ln>
            <a:effectLst/>
          </p:spPr>
        </p:pic>
        <p:pic>
          <p:nvPicPr>
            <p:cNvPr id="562" name="Jerus-LSS and SSS plans.pdf" descr="Jerus-LSS and SSS plans.pdf"/>
            <p:cNvPicPr>
              <a:picLocks noChangeAspect="0"/>
            </p:cNvPicPr>
            <p:nvPr/>
          </p:nvPicPr>
          <p:blipFill>
            <a:blip r:embed="rId3">
              <a:extLst/>
            </a:blip>
            <a:stretch>
              <a:fillRect/>
            </a:stretch>
          </p:blipFill>
          <p:spPr>
            <a:xfrm>
              <a:off x="-1" y="0"/>
              <a:ext cx="10619700" cy="6629401"/>
            </a:xfrm>
            <a:prstGeom prst="rect">
              <a:avLst/>
            </a:prstGeom>
            <a:effectLst/>
          </p:spPr>
        </p:pic>
      </p:grpSp>
      <p:pic>
        <p:nvPicPr>
          <p:cNvPr id="565" name="Jerus-Step stone.png" descr="Jerus-Step stone.png"/>
          <p:cNvPicPr>
            <a:picLocks noChangeAspect="1"/>
          </p:cNvPicPr>
          <p:nvPr/>
        </p:nvPicPr>
        <p:blipFill>
          <a:blip r:embed="rId4">
            <a:extLst/>
          </a:blip>
          <a:stretch>
            <a:fillRect/>
          </a:stretch>
        </p:blipFill>
        <p:spPr>
          <a:xfrm>
            <a:off x="12550093" y="7768828"/>
            <a:ext cx="8227107" cy="5842001"/>
          </a:xfrm>
          <a:prstGeom prst="rect">
            <a:avLst/>
          </a:prstGeom>
          <a:ln w="12700">
            <a:miter lim="400000"/>
          </a:ln>
          <a:effectLst>
            <a:outerShdw sx="100000" sy="100000" kx="0" ky="0" algn="b" rotWithShape="0" blurRad="114300" dist="63500" dir="13500000">
              <a:srgbClr val="000000">
                <a:alpha val="75000"/>
              </a:srgbClr>
            </a:outerShdw>
          </a:effectLst>
        </p:spPr>
      </p:pic>
      <p:pic>
        <p:nvPicPr>
          <p:cNvPr id="566" name="DSC_4934.jpg" descr="DSC_4934.jpg"/>
          <p:cNvPicPr>
            <a:picLocks noChangeAspect="1"/>
          </p:cNvPicPr>
          <p:nvPr/>
        </p:nvPicPr>
        <p:blipFill>
          <a:blip r:embed="rId5">
            <a:extLst/>
          </a:blip>
          <a:stretch>
            <a:fillRect/>
          </a:stretch>
        </p:blipFill>
        <p:spPr>
          <a:xfrm>
            <a:off x="13257859" y="4375546"/>
            <a:ext cx="5536407" cy="3679033"/>
          </a:xfrm>
          <a:prstGeom prst="rect">
            <a:avLst/>
          </a:prstGeom>
          <a:ln w="12700">
            <a:miter lim="400000"/>
          </a:ln>
          <a:effectLst>
            <a:outerShdw sx="100000" sy="100000" kx="0" ky="0" algn="b" rotWithShape="0" blurRad="114300" dist="63500" dir="7140000">
              <a:srgbClr val="00F934">
                <a:alpha val="75000"/>
              </a:srgbClr>
            </a:outerShdw>
          </a:effectLst>
        </p:spPr>
      </p:pic>
      <p:sp>
        <p:nvSpPr>
          <p:cNvPr id="567" name="Was Jerusalem…"/>
          <p:cNvSpPr/>
          <p:nvPr/>
        </p:nvSpPr>
        <p:spPr>
          <a:xfrm>
            <a:off x="16316680" y="1733748"/>
            <a:ext cx="2696767" cy="1071564"/>
          </a:xfrm>
          <a:prstGeom prst="rect">
            <a:avLst/>
          </a:prstGeom>
          <a:ln w="12700">
            <a:miter lim="400000"/>
          </a:ln>
          <a:extLst>
            <a:ext uri="{C572A759-6A51-4108-AA02-DFA0A04FC94B}">
              <ma14:wrappingTextBoxFlag xmlns:ma14="http://schemas.microsoft.com/office/mac/drawingml/2011/main" val="1"/>
            </a:ext>
          </a:extLst>
        </p:spPr>
        <p:txBody>
          <a:bodyPr lIns="53578" tIns="53578" rIns="53578" bIns="53578" anchor="ctr">
            <a:spAutoFit/>
          </a:bodyPr>
          <a:lstStyle/>
          <a:p>
            <a:pPr>
              <a:defRPr sz="3200">
                <a:solidFill>
                  <a:srgbClr val="FFFFFF"/>
                </a:solidFill>
                <a:latin typeface="Garamond"/>
                <a:ea typeface="Garamond"/>
                <a:cs typeface="Garamond"/>
                <a:sym typeface="Garamond"/>
              </a:defRPr>
            </a:pPr>
            <a:r>
              <a:t>Was Jerusalem</a:t>
            </a:r>
          </a:p>
          <a:p>
            <a:pPr>
              <a:defRPr sz="3200">
                <a:solidFill>
                  <a:srgbClr val="FFFFFF"/>
                </a:solidFill>
                <a:latin typeface="Garamond"/>
                <a:ea typeface="Garamond"/>
                <a:cs typeface="Garamond"/>
                <a:sym typeface="Garamond"/>
              </a:defRPr>
            </a:pPr>
            <a:r>
              <a:t>a major city?</a:t>
            </a:r>
          </a:p>
        </p:txBody>
      </p:sp>
      <p:pic>
        <p:nvPicPr>
          <p:cNvPr id="568" name="David's Palace.png" descr="David's Palace.png"/>
          <p:cNvPicPr>
            <a:picLocks noChangeAspect="1"/>
          </p:cNvPicPr>
          <p:nvPr/>
        </p:nvPicPr>
        <p:blipFill>
          <a:blip r:embed="rId6">
            <a:extLst/>
          </a:blip>
          <a:stretch>
            <a:fillRect/>
          </a:stretch>
        </p:blipFill>
        <p:spPr>
          <a:xfrm>
            <a:off x="3548062" y="8427889"/>
            <a:ext cx="7143751" cy="5191125"/>
          </a:xfrm>
          <a:prstGeom prst="rect">
            <a:avLst/>
          </a:prstGeom>
          <a:ln w="12700">
            <a:miter lim="400000"/>
          </a:ln>
        </p:spPr>
      </p:pic>
      <p:sp>
        <p:nvSpPr>
          <p:cNvPr id="569" name="What is required…"/>
          <p:cNvSpPr/>
          <p:nvPr/>
        </p:nvSpPr>
        <p:spPr>
          <a:xfrm>
            <a:off x="16156781" y="3045023"/>
            <a:ext cx="3018235" cy="1071563"/>
          </a:xfrm>
          <a:prstGeom prst="rect">
            <a:avLst/>
          </a:prstGeom>
          <a:ln w="12700">
            <a:miter lim="400000"/>
          </a:ln>
          <a:extLst>
            <a:ext uri="{C572A759-6A51-4108-AA02-DFA0A04FC94B}">
              <ma14:wrappingTextBoxFlag xmlns:ma14="http://schemas.microsoft.com/office/mac/drawingml/2011/main" val="1"/>
            </a:ext>
          </a:extLst>
        </p:spPr>
        <p:txBody>
          <a:bodyPr lIns="53578" tIns="53578" rIns="53578" bIns="53578" anchor="ctr">
            <a:spAutoFit/>
          </a:bodyPr>
          <a:lstStyle/>
          <a:p>
            <a:pPr>
              <a:defRPr sz="3200">
                <a:solidFill>
                  <a:srgbClr val="FFFFFF"/>
                </a:solidFill>
                <a:latin typeface="Garamond"/>
                <a:ea typeface="Garamond"/>
                <a:cs typeface="Garamond"/>
                <a:sym typeface="Garamond"/>
              </a:defRPr>
            </a:pPr>
            <a:r>
              <a:t>What is required</a:t>
            </a:r>
          </a:p>
          <a:p>
            <a:pPr>
              <a:defRPr sz="3200">
                <a:solidFill>
                  <a:srgbClr val="FFFFFF"/>
                </a:solidFill>
                <a:latin typeface="Garamond"/>
                <a:ea typeface="Garamond"/>
                <a:cs typeface="Garamond"/>
                <a:sym typeface="Garamond"/>
              </a:defRPr>
            </a:pPr>
            <a:r>
              <a:t>for a capital?</a:t>
            </a:r>
          </a:p>
        </p:txBody>
      </p:sp>
      <p:pic>
        <p:nvPicPr>
          <p:cNvPr id="570" name="Line" descr="Line"/>
          <p:cNvPicPr>
            <a:picLocks noChangeAspect="0"/>
          </p:cNvPicPr>
          <p:nvPr/>
        </p:nvPicPr>
        <p:blipFill>
          <a:blip r:embed="rId7">
            <a:extLst/>
          </a:blip>
          <a:stretch>
            <a:fillRect/>
          </a:stretch>
        </p:blipFill>
        <p:spPr>
          <a:xfrm>
            <a:off x="4443809" y="1467246"/>
            <a:ext cx="15853570" cy="101704"/>
          </a:xfrm>
          <a:prstGeom prst="rect">
            <a:avLst/>
          </a:prstGeom>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73" name="image5.jpg" descr="image5.jpg"/>
          <p:cNvPicPr>
            <a:picLocks noChangeAspect="1"/>
          </p:cNvPicPr>
          <p:nvPr/>
        </p:nvPicPr>
        <p:blipFill>
          <a:blip r:embed="rId2">
            <a:extLst/>
          </a:blip>
          <a:srcRect l="21358" t="0" r="0" b="0"/>
          <a:stretch>
            <a:fillRect/>
          </a:stretch>
        </p:blipFill>
        <p:spPr>
          <a:xfrm>
            <a:off x="3048000" y="0"/>
            <a:ext cx="18281050" cy="13716000"/>
          </a:xfrm>
          <a:prstGeom prst="rect">
            <a:avLst/>
          </a:prstGeom>
          <a:ln w="12700"/>
        </p:spPr>
      </p:pic>
      <p:sp>
        <p:nvSpPr>
          <p:cNvPr id="574" name="Rectangle"/>
          <p:cNvSpPr/>
          <p:nvPr/>
        </p:nvSpPr>
        <p:spPr>
          <a:xfrm>
            <a:off x="3048000" y="9501187"/>
            <a:ext cx="12055079" cy="4107657"/>
          </a:xfrm>
          <a:prstGeom prst="rect">
            <a:avLst/>
          </a:prstGeom>
          <a:solidFill>
            <a:srgbClr val="1665FF">
              <a:alpha val="36000"/>
            </a:srgbClr>
          </a:solidFill>
          <a:ln w="12700">
            <a:miter lim="400000"/>
          </a:ln>
          <a:effectLst>
            <a:outerShdw sx="100000" sy="100000" kx="0" ky="0" algn="b" rotWithShape="0" blurRad="241300" dist="571500" dir="5400000">
              <a:srgbClr val="000000">
                <a:alpha val="68000"/>
              </a:srgbClr>
            </a:outerShdw>
          </a:effectLst>
        </p:spPr>
        <p:txBody>
          <a:bodyPr lIns="71437" tIns="71437" rIns="71437" bIns="71437" anchor="ctr"/>
          <a:lstStyle/>
          <a:p>
            <a:pPr>
              <a:defRPr>
                <a:solidFill>
                  <a:srgbClr val="FFFFFF"/>
                </a:solidFill>
                <a:latin typeface="American Typewriter"/>
                <a:ea typeface="American Typewriter"/>
                <a:cs typeface="American Typewriter"/>
                <a:sym typeface="American Typewriter"/>
              </a:defRPr>
            </a:pPr>
          </a:p>
        </p:txBody>
      </p:sp>
      <p:sp>
        <p:nvSpPr>
          <p:cNvPr id="575" name="Ophel"/>
          <p:cNvSpPr/>
          <p:nvPr/>
        </p:nvSpPr>
        <p:spPr>
          <a:xfrm>
            <a:off x="15004816" y="4268390"/>
            <a:ext cx="1339524" cy="589360"/>
          </a:xfrm>
          <a:prstGeom prst="rect">
            <a:avLst/>
          </a:prstGeom>
          <a:ln w="12700">
            <a:miter lim="400000"/>
          </a:ln>
          <a:extLst>
            <a:ext uri="{C572A759-6A51-4108-AA02-DFA0A04FC94B}">
              <ma14:wrappingTextBoxFlag xmlns:ma14="http://schemas.microsoft.com/office/mac/drawingml/2011/main" val="1"/>
            </a:ext>
          </a:extLst>
        </p:spPr>
        <p:txBody>
          <a:bodyPr wrap="none" lIns="53578" tIns="53578" rIns="53578" bIns="53578">
            <a:spAutoFit/>
          </a:bodyPr>
          <a:lstStyle>
            <a:lvl1pPr>
              <a:buClr>
                <a:srgbClr val="FFFFFF"/>
              </a:buClr>
              <a:buFont typeface="Arial"/>
              <a:defRPr b="1" sz="3200">
                <a:solidFill>
                  <a:srgbClr val="FFFFFF"/>
                </a:solidFill>
                <a:latin typeface="Arial"/>
                <a:ea typeface="Arial"/>
                <a:cs typeface="Arial"/>
                <a:sym typeface="Arial"/>
              </a:defRPr>
            </a:lvl1pPr>
          </a:lstStyle>
          <a:p>
            <a:pPr>
              <a:defRPr b="0">
                <a:latin typeface="American Typewriter"/>
                <a:ea typeface="American Typewriter"/>
                <a:cs typeface="American Typewriter"/>
                <a:sym typeface="American Typewriter"/>
              </a:defRPr>
            </a:pPr>
            <a:r>
              <a:rPr b="1">
                <a:latin typeface="Arial"/>
                <a:ea typeface="Arial"/>
                <a:cs typeface="Arial"/>
                <a:sym typeface="Arial"/>
              </a:rPr>
              <a:t>Ophel</a:t>
            </a:r>
          </a:p>
        </p:txBody>
      </p:sp>
      <p:sp>
        <p:nvSpPr>
          <p:cNvPr id="576" name="Temple…"/>
          <p:cNvSpPr/>
          <p:nvPr/>
        </p:nvSpPr>
        <p:spPr>
          <a:xfrm>
            <a:off x="18942050" y="3053953"/>
            <a:ext cx="1928813" cy="1092201"/>
          </a:xfrm>
          <a:prstGeom prst="rect">
            <a:avLst/>
          </a:prstGeom>
          <a:ln w="12700">
            <a:miter lim="400000"/>
          </a:ln>
          <a:extLst>
            <a:ext uri="{C572A759-6A51-4108-AA02-DFA0A04FC94B}">
              <ma14:wrappingTextBoxFlag xmlns:ma14="http://schemas.microsoft.com/office/mac/drawingml/2011/main" val="1"/>
            </a:ext>
          </a:extLst>
        </p:spPr>
        <p:txBody>
          <a:bodyPr lIns="53578" tIns="53578" rIns="53578" bIns="53578">
            <a:spAutoFit/>
          </a:bodyPr>
          <a:lstStyle/>
          <a:p>
            <a:pPr>
              <a:buClr>
                <a:srgbClr val="FFFFFF"/>
              </a:buClr>
              <a:buFont typeface="Arial"/>
              <a:defRPr sz="3200">
                <a:solidFill>
                  <a:srgbClr val="FFFFFF"/>
                </a:solidFill>
                <a:latin typeface="American Typewriter"/>
                <a:ea typeface="American Typewriter"/>
                <a:cs typeface="American Typewriter"/>
                <a:sym typeface="American Typewriter"/>
              </a:defRPr>
            </a:pPr>
            <a:r>
              <a:rPr b="1">
                <a:latin typeface="Arial"/>
                <a:ea typeface="Arial"/>
                <a:cs typeface="Arial"/>
                <a:sym typeface="Arial"/>
              </a:rPr>
              <a:t>Temple</a:t>
            </a:r>
          </a:p>
          <a:p>
            <a:pPr>
              <a:buClr>
                <a:srgbClr val="FFFFFF"/>
              </a:buClr>
              <a:buFont typeface="Arial"/>
              <a:defRPr sz="3200">
                <a:solidFill>
                  <a:srgbClr val="FFFFFF"/>
                </a:solidFill>
                <a:latin typeface="American Typewriter"/>
                <a:ea typeface="American Typewriter"/>
                <a:cs typeface="American Typewriter"/>
                <a:sym typeface="American Typewriter"/>
              </a:defRPr>
            </a:pPr>
            <a:r>
              <a:rPr b="1">
                <a:latin typeface="Arial"/>
                <a:ea typeface="Arial"/>
                <a:cs typeface="Arial"/>
                <a:sym typeface="Arial"/>
              </a:rPr>
              <a:t>Mount</a:t>
            </a:r>
          </a:p>
        </p:txBody>
      </p:sp>
      <p:sp>
        <p:nvSpPr>
          <p:cNvPr id="577" name="Solomon’s…"/>
          <p:cNvSpPr/>
          <p:nvPr/>
        </p:nvSpPr>
        <p:spPr>
          <a:xfrm>
            <a:off x="17791658" y="6057900"/>
            <a:ext cx="2230934" cy="1017985"/>
          </a:xfrm>
          <a:prstGeom prst="rect">
            <a:avLst/>
          </a:prstGeom>
          <a:ln w="12700">
            <a:miter lim="400000"/>
          </a:ln>
          <a:extLst>
            <a:ext uri="{C572A759-6A51-4108-AA02-DFA0A04FC94B}">
              <ma14:wrappingTextBoxFlag xmlns:ma14="http://schemas.microsoft.com/office/mac/drawingml/2011/main" val="1"/>
            </a:ext>
          </a:extLst>
        </p:spPr>
        <p:txBody>
          <a:bodyPr wrap="none" lIns="53578" tIns="53578" rIns="53578" bIns="53578">
            <a:spAutoFit/>
          </a:bodyPr>
          <a:lstStyle/>
          <a:p>
            <a:pPr>
              <a:buClr>
                <a:srgbClr val="A8D200"/>
              </a:buClr>
              <a:buFont typeface="Arial"/>
              <a:defRPr sz="5600">
                <a:solidFill>
                  <a:srgbClr val="00F934"/>
                </a:solidFill>
                <a:latin typeface="American Typewriter"/>
                <a:ea typeface="American Typewriter"/>
                <a:cs typeface="American Typewriter"/>
                <a:sym typeface="American Typewriter"/>
              </a:defRPr>
            </a:pPr>
            <a:r>
              <a:rPr b="1" sz="3000">
                <a:uFill>
                  <a:solidFill>
                    <a:srgbClr val="00F934"/>
                  </a:solidFill>
                </a:uFill>
                <a:latin typeface="Arial"/>
                <a:ea typeface="Arial"/>
                <a:cs typeface="Arial"/>
                <a:sym typeface="Arial"/>
              </a:rPr>
              <a:t>Solomon’s</a:t>
            </a:r>
          </a:p>
          <a:p>
            <a:pPr>
              <a:buClr>
                <a:srgbClr val="A8D200"/>
              </a:buClr>
              <a:buFont typeface="Arial"/>
              <a:defRPr sz="5600">
                <a:solidFill>
                  <a:srgbClr val="00F934"/>
                </a:solidFill>
                <a:latin typeface="American Typewriter"/>
                <a:ea typeface="American Typewriter"/>
                <a:cs typeface="American Typewriter"/>
                <a:sym typeface="American Typewriter"/>
              </a:defRPr>
            </a:pPr>
            <a:r>
              <a:rPr b="1" sz="3000">
                <a:uFill>
                  <a:solidFill>
                    <a:srgbClr val="00F934"/>
                  </a:solidFill>
                </a:uFill>
                <a:latin typeface="Arial"/>
                <a:ea typeface="Arial"/>
                <a:cs typeface="Arial"/>
                <a:sym typeface="Arial"/>
              </a:rPr>
              <a:t>Palace</a:t>
            </a:r>
          </a:p>
        </p:txBody>
      </p:sp>
      <p:sp>
        <p:nvSpPr>
          <p:cNvPr id="578" name="Solomon’s…"/>
          <p:cNvSpPr/>
          <p:nvPr/>
        </p:nvSpPr>
        <p:spPr>
          <a:xfrm>
            <a:off x="19010859" y="1071562"/>
            <a:ext cx="2230934" cy="1017985"/>
          </a:xfrm>
          <a:prstGeom prst="rect">
            <a:avLst/>
          </a:prstGeom>
          <a:ln w="12700">
            <a:miter lim="400000"/>
          </a:ln>
          <a:extLst>
            <a:ext uri="{C572A759-6A51-4108-AA02-DFA0A04FC94B}">
              <ma14:wrappingTextBoxFlag xmlns:ma14="http://schemas.microsoft.com/office/mac/drawingml/2011/main" val="1"/>
            </a:ext>
          </a:extLst>
        </p:spPr>
        <p:txBody>
          <a:bodyPr wrap="none" lIns="53578" tIns="53578" rIns="53578" bIns="53578">
            <a:spAutoFit/>
          </a:bodyPr>
          <a:lstStyle/>
          <a:p>
            <a:pPr>
              <a:buClr>
                <a:srgbClr val="A8D200"/>
              </a:buClr>
              <a:buFont typeface="Arial"/>
              <a:defRPr sz="5600">
                <a:solidFill>
                  <a:srgbClr val="00F934"/>
                </a:solidFill>
                <a:latin typeface="American Typewriter"/>
                <a:ea typeface="American Typewriter"/>
                <a:cs typeface="American Typewriter"/>
                <a:sym typeface="American Typewriter"/>
              </a:defRPr>
            </a:pPr>
            <a:r>
              <a:rPr b="1" sz="3000">
                <a:uFill>
                  <a:solidFill>
                    <a:srgbClr val="00F934"/>
                  </a:solidFill>
                </a:uFill>
                <a:latin typeface="Arial"/>
                <a:ea typeface="Arial"/>
                <a:cs typeface="Arial"/>
                <a:sym typeface="Arial"/>
              </a:rPr>
              <a:t>Solomon’s</a:t>
            </a:r>
          </a:p>
          <a:p>
            <a:pPr>
              <a:buClr>
                <a:srgbClr val="A8D200"/>
              </a:buClr>
              <a:buFont typeface="Arial"/>
              <a:defRPr sz="5600">
                <a:solidFill>
                  <a:srgbClr val="00F934"/>
                </a:solidFill>
                <a:latin typeface="American Typewriter"/>
                <a:ea typeface="American Typewriter"/>
                <a:cs typeface="American Typewriter"/>
                <a:sym typeface="American Typewriter"/>
              </a:defRPr>
            </a:pPr>
            <a:r>
              <a:rPr b="1" sz="3000">
                <a:uFill>
                  <a:solidFill>
                    <a:srgbClr val="00F934"/>
                  </a:solidFill>
                </a:uFill>
                <a:latin typeface="Arial"/>
                <a:ea typeface="Arial"/>
                <a:cs typeface="Arial"/>
                <a:sym typeface="Arial"/>
              </a:rPr>
              <a:t>Temple</a:t>
            </a:r>
          </a:p>
        </p:txBody>
      </p:sp>
      <p:sp>
        <p:nvSpPr>
          <p:cNvPr id="579" name="Line"/>
          <p:cNvSpPr/>
          <p:nvPr/>
        </p:nvSpPr>
        <p:spPr>
          <a:xfrm flipH="1" flipV="1">
            <a:off x="16603265" y="3804046"/>
            <a:ext cx="1518048" cy="2286001"/>
          </a:xfrm>
          <a:prstGeom prst="line">
            <a:avLst/>
          </a:prstGeom>
          <a:ln w="12700">
            <a:solidFill>
              <a:srgbClr val="A8D200"/>
            </a:solidFill>
            <a:tailEnd type="triangle"/>
          </a:ln>
        </p:spPr>
        <p:txBody>
          <a:bodyPr lIns="0" tIns="0" rIns="0" bIns="0"/>
          <a:lstStyle/>
          <a:p>
            <a:pPr algn="l" defTabSz="642937">
              <a:defRPr sz="1600">
                <a:latin typeface="Helvetica"/>
                <a:ea typeface="Helvetica"/>
                <a:cs typeface="Helvetica"/>
                <a:sym typeface="Helvetica"/>
              </a:defRPr>
            </a:pPr>
          </a:p>
        </p:txBody>
      </p:sp>
      <p:sp>
        <p:nvSpPr>
          <p:cNvPr id="580" name="Solomon’s Palace"/>
          <p:cNvSpPr/>
          <p:nvPr>
            <p:ph type="title"/>
          </p:nvPr>
        </p:nvSpPr>
        <p:spPr>
          <a:xfrm>
            <a:off x="3351609" y="196453"/>
            <a:ext cx="7393782" cy="1143001"/>
          </a:xfrm>
          <a:prstGeom prst="rect">
            <a:avLst/>
          </a:prstGeom>
        </p:spPr>
        <p:txBody>
          <a:bodyPr lIns="53578" tIns="53578" rIns="53578" bIns="53578"/>
          <a:lstStyle>
            <a:lvl1pPr>
              <a:defRPr sz="7800">
                <a:latin typeface="Garamond"/>
                <a:ea typeface="Garamond"/>
                <a:cs typeface="Garamond"/>
                <a:sym typeface="Garamond"/>
              </a:defRPr>
            </a:lvl1pPr>
          </a:lstStyle>
          <a:p>
            <a:pPr>
              <a:defRPr sz="9800"/>
            </a:pPr>
            <a:r>
              <a:rPr sz="7800"/>
              <a:t>Solomon’s Palace</a:t>
            </a:r>
          </a:p>
        </p:txBody>
      </p:sp>
      <p:sp>
        <p:nvSpPr>
          <p:cNvPr id="581" name="Palace of the Forest of Lebanon (1 Kings 7:1–12)…"/>
          <p:cNvSpPr/>
          <p:nvPr>
            <p:ph type="body" sz="quarter" idx="1"/>
          </p:nvPr>
        </p:nvSpPr>
        <p:spPr>
          <a:xfrm>
            <a:off x="3048000" y="9501187"/>
            <a:ext cx="12698016" cy="4107657"/>
          </a:xfrm>
          <a:prstGeom prst="rect">
            <a:avLst/>
          </a:prstGeom>
        </p:spPr>
        <p:txBody>
          <a:bodyPr lIns="17859" tIns="17859" rIns="17859" bIns="17859" anchor="t"/>
          <a:lstStyle/>
          <a:p>
            <a:pPr marL="246742" indent="-208642">
              <a:lnSpc>
                <a:spcPct val="90000"/>
              </a:lnSpc>
              <a:spcBef>
                <a:spcPts val="1100"/>
              </a:spcBef>
              <a:buSzPct val="70000"/>
              <a:defRPr>
                <a:latin typeface="Garamond"/>
                <a:ea typeface="Garamond"/>
                <a:cs typeface="Garamond"/>
                <a:sym typeface="Garamond"/>
              </a:defRPr>
            </a:pPr>
            <a:r>
              <a:rPr sz="4600"/>
              <a:t>Palace of the Forest of Lebanon (1 Kings 7:1–12)</a:t>
            </a:r>
          </a:p>
          <a:p>
            <a:pPr lvl="1" marL="375557" indent="-172357">
              <a:lnSpc>
                <a:spcPct val="90000"/>
              </a:lnSpc>
              <a:spcBef>
                <a:spcPts val="900"/>
              </a:spcBef>
              <a:buClr>
                <a:srgbClr val="FFFFFF"/>
              </a:buClr>
              <a:buSzPct val="100000"/>
              <a:defRPr>
                <a:latin typeface="Garamond"/>
                <a:ea typeface="Garamond"/>
                <a:cs typeface="Garamond"/>
                <a:sym typeface="Garamond"/>
              </a:defRPr>
            </a:pPr>
            <a:r>
              <a:rPr sz="3800"/>
              <a:t>13 years to build</a:t>
            </a:r>
          </a:p>
          <a:p>
            <a:pPr lvl="1" marL="375557" indent="-172357">
              <a:lnSpc>
                <a:spcPct val="90000"/>
              </a:lnSpc>
              <a:spcBef>
                <a:spcPts val="900"/>
              </a:spcBef>
              <a:buClr>
                <a:srgbClr val="FFFFFF"/>
              </a:buClr>
              <a:buSzPct val="100000"/>
              <a:defRPr>
                <a:latin typeface="Garamond"/>
                <a:ea typeface="Garamond"/>
                <a:cs typeface="Garamond"/>
                <a:sym typeface="Garamond"/>
              </a:defRPr>
            </a:pPr>
            <a:r>
              <a:rPr sz="3800"/>
              <a:t>Multiple buildings with residence and “Hall of Justice”</a:t>
            </a:r>
          </a:p>
          <a:p>
            <a:pPr lvl="1" marL="375557" indent="-172357">
              <a:lnSpc>
                <a:spcPct val="90000"/>
              </a:lnSpc>
              <a:spcBef>
                <a:spcPts val="900"/>
              </a:spcBef>
              <a:buClr>
                <a:srgbClr val="FFFFFF"/>
              </a:buClr>
              <a:buSzPct val="100000"/>
              <a:defRPr>
                <a:latin typeface="Garamond"/>
                <a:ea typeface="Garamond"/>
                <a:cs typeface="Garamond"/>
                <a:sym typeface="Garamond"/>
              </a:defRPr>
            </a:pPr>
            <a:r>
              <a:rPr sz="3800"/>
              <a:t>Phoenician craftsmen</a:t>
            </a:r>
          </a:p>
          <a:p>
            <a:pPr lvl="1" marL="375557" indent="-172357">
              <a:lnSpc>
                <a:spcPct val="90000"/>
              </a:lnSpc>
              <a:spcBef>
                <a:spcPts val="900"/>
              </a:spcBef>
              <a:buClr>
                <a:srgbClr val="FFFFFF"/>
              </a:buClr>
              <a:buSzPct val="100000"/>
              <a:defRPr>
                <a:latin typeface="Garamond"/>
                <a:ea typeface="Garamond"/>
                <a:cs typeface="Garamond"/>
                <a:sym typeface="Garamond"/>
              </a:defRPr>
            </a:pPr>
            <a:r>
              <a:rPr sz="3800"/>
              <a:t>Cedar beams</a:t>
            </a:r>
          </a:p>
          <a:p>
            <a:pPr lvl="1" marL="375557" indent="-172357">
              <a:lnSpc>
                <a:spcPct val="90000"/>
              </a:lnSpc>
              <a:spcBef>
                <a:spcPts val="900"/>
              </a:spcBef>
              <a:buClr>
                <a:srgbClr val="FFFFFF"/>
              </a:buClr>
              <a:buSzPct val="100000"/>
              <a:defRPr>
                <a:latin typeface="Garamond"/>
                <a:ea typeface="Garamond"/>
                <a:cs typeface="Garamond"/>
                <a:sym typeface="Garamond"/>
              </a:defRPr>
            </a:pPr>
            <a:r>
              <a:rPr sz="3800"/>
              <a:t>Immense masonry</a:t>
            </a:r>
          </a:p>
        </p:txBody>
      </p:sp>
      <p:sp>
        <p:nvSpPr>
          <p:cNvPr id="582" name="Ophel…"/>
          <p:cNvSpPr/>
          <p:nvPr/>
        </p:nvSpPr>
        <p:spPr>
          <a:xfrm>
            <a:off x="14598328" y="1476376"/>
            <a:ext cx="2312840" cy="1734890"/>
          </a:xfrm>
          <a:prstGeom prst="rect">
            <a:avLst/>
          </a:prstGeom>
          <a:ln w="12700">
            <a:miter lim="400000"/>
          </a:ln>
          <a:extLst>
            <a:ext uri="{C572A759-6A51-4108-AA02-DFA0A04FC94B}">
              <ma14:wrappingTextBoxFlag xmlns:ma14="http://schemas.microsoft.com/office/mac/drawingml/2011/main" val="1"/>
            </a:ext>
          </a:extLst>
        </p:spPr>
        <p:txBody>
          <a:bodyPr wrap="none" lIns="53578" tIns="53578" rIns="53578" bIns="53578">
            <a:spAutoFit/>
          </a:bodyPr>
          <a:lstStyle/>
          <a:p>
            <a:pPr>
              <a:buClr>
                <a:srgbClr val="A8D200"/>
              </a:buClr>
              <a:buFont typeface="Arial"/>
              <a:defRPr sz="5600">
                <a:solidFill>
                  <a:srgbClr val="00F934"/>
                </a:solidFill>
                <a:latin typeface="American Typewriter"/>
                <a:ea typeface="American Typewriter"/>
                <a:cs typeface="American Typewriter"/>
                <a:sym typeface="American Typewriter"/>
              </a:defRPr>
            </a:pPr>
            <a:r>
              <a:rPr b="1">
                <a:uFill>
                  <a:solidFill>
                    <a:srgbClr val="00F934"/>
                  </a:solidFill>
                </a:uFill>
                <a:latin typeface="Arial"/>
                <a:ea typeface="Arial"/>
                <a:cs typeface="Arial"/>
                <a:sym typeface="Arial"/>
              </a:rPr>
              <a:t>Ophel</a:t>
            </a:r>
          </a:p>
          <a:p>
            <a:pPr>
              <a:buClr>
                <a:srgbClr val="A8D200"/>
              </a:buClr>
              <a:buFont typeface="Arial"/>
              <a:defRPr sz="5600">
                <a:solidFill>
                  <a:srgbClr val="00F934"/>
                </a:solidFill>
                <a:latin typeface="American Typewriter"/>
                <a:ea typeface="American Typewriter"/>
                <a:cs typeface="American Typewriter"/>
                <a:sym typeface="American Typewriter"/>
              </a:defRPr>
            </a:pPr>
            <a:r>
              <a:rPr b="1">
                <a:uFill>
                  <a:solidFill>
                    <a:srgbClr val="00F934"/>
                  </a:solidFill>
                </a:uFill>
                <a:latin typeface="Arial"/>
                <a:ea typeface="Arial"/>
                <a:cs typeface="Arial"/>
                <a:sym typeface="Arial"/>
              </a:rPr>
              <a:t>Gate</a:t>
            </a:r>
          </a:p>
        </p:txBody>
      </p:sp>
      <p:sp>
        <p:nvSpPr>
          <p:cNvPr id="583" name="David’s…"/>
          <p:cNvSpPr/>
          <p:nvPr/>
        </p:nvSpPr>
        <p:spPr>
          <a:xfrm>
            <a:off x="11445950" y="6918326"/>
            <a:ext cx="2111227" cy="1946672"/>
          </a:xfrm>
          <a:prstGeom prst="rect">
            <a:avLst/>
          </a:prstGeom>
          <a:ln w="12700">
            <a:miter lim="400000"/>
          </a:ln>
          <a:extLst>
            <a:ext uri="{C572A759-6A51-4108-AA02-DFA0A04FC94B}">
              <ma14:wrappingTextBoxFlag xmlns:ma14="http://schemas.microsoft.com/office/mac/drawingml/2011/main" val="1"/>
            </a:ext>
          </a:extLst>
        </p:spPr>
        <p:txBody>
          <a:bodyPr wrap="none" lIns="53578" tIns="53578" rIns="53578" bIns="53578">
            <a:spAutoFit/>
          </a:bodyPr>
          <a:lstStyle/>
          <a:p>
            <a:pPr>
              <a:buClr>
                <a:srgbClr val="A8D200"/>
              </a:buClr>
              <a:buFont typeface="Arial"/>
              <a:defRPr sz="5600">
                <a:solidFill>
                  <a:srgbClr val="00F934"/>
                </a:solidFill>
                <a:latin typeface="American Typewriter"/>
                <a:ea typeface="American Typewriter"/>
                <a:cs typeface="American Typewriter"/>
                <a:sym typeface="American Typewriter"/>
              </a:defRPr>
            </a:pPr>
            <a:r>
              <a:rPr b="1" sz="3000">
                <a:uFill>
                  <a:solidFill>
                    <a:srgbClr val="00F934"/>
                  </a:solidFill>
                </a:uFill>
                <a:latin typeface="Arial"/>
                <a:ea typeface="Arial"/>
                <a:cs typeface="Arial"/>
                <a:sym typeface="Arial"/>
              </a:rPr>
              <a:t>David’s</a:t>
            </a:r>
          </a:p>
          <a:p>
            <a:pPr>
              <a:buClr>
                <a:srgbClr val="A8D200"/>
              </a:buClr>
              <a:buFont typeface="Arial"/>
              <a:defRPr sz="5600">
                <a:solidFill>
                  <a:srgbClr val="00F934"/>
                </a:solidFill>
                <a:latin typeface="American Typewriter"/>
                <a:ea typeface="American Typewriter"/>
                <a:cs typeface="American Typewriter"/>
                <a:sym typeface="American Typewriter"/>
              </a:defRPr>
            </a:pPr>
            <a:r>
              <a:rPr b="1" sz="3000">
                <a:uFill>
                  <a:solidFill>
                    <a:srgbClr val="00F934"/>
                  </a:solidFill>
                </a:uFill>
                <a:latin typeface="Arial"/>
                <a:ea typeface="Arial"/>
                <a:cs typeface="Arial"/>
                <a:sym typeface="Arial"/>
              </a:rPr>
              <a:t>Palace</a:t>
            </a:r>
          </a:p>
          <a:p>
            <a:pPr>
              <a:buClr>
                <a:srgbClr val="A8D200"/>
              </a:buClr>
              <a:buFont typeface="Arial"/>
              <a:defRPr sz="5600">
                <a:solidFill>
                  <a:srgbClr val="00F934"/>
                </a:solidFill>
                <a:latin typeface="American Typewriter"/>
                <a:ea typeface="American Typewriter"/>
                <a:cs typeface="American Typewriter"/>
                <a:sym typeface="American Typewriter"/>
              </a:defRPr>
            </a:pPr>
            <a:r>
              <a:rPr b="1" sz="3000">
                <a:uFill>
                  <a:solidFill>
                    <a:srgbClr val="00F934"/>
                  </a:solidFill>
                </a:uFill>
                <a:latin typeface="Arial"/>
                <a:ea typeface="Arial"/>
                <a:cs typeface="Arial"/>
                <a:sym typeface="Arial"/>
              </a:rPr>
              <a:t>Above</a:t>
            </a:r>
          </a:p>
          <a:p>
            <a:pPr>
              <a:buClr>
                <a:srgbClr val="A8D200"/>
              </a:buClr>
              <a:buFont typeface="Arial"/>
              <a:defRPr sz="5600">
                <a:solidFill>
                  <a:srgbClr val="00F934"/>
                </a:solidFill>
                <a:latin typeface="American Typewriter"/>
                <a:ea typeface="American Typewriter"/>
                <a:cs typeface="American Typewriter"/>
                <a:sym typeface="American Typewriter"/>
              </a:defRPr>
            </a:pPr>
            <a:r>
              <a:rPr b="1" sz="3000">
                <a:uFill>
                  <a:solidFill>
                    <a:srgbClr val="00F934"/>
                  </a:solidFill>
                </a:uFill>
                <a:latin typeface="Arial"/>
                <a:ea typeface="Arial"/>
                <a:cs typeface="Arial"/>
                <a:sym typeface="Arial"/>
              </a:rPr>
              <a:t>the “Millo”</a:t>
            </a:r>
          </a:p>
        </p:txBody>
      </p:sp>
      <p:sp>
        <p:nvSpPr>
          <p:cNvPr id="584" name="Line"/>
          <p:cNvSpPr/>
          <p:nvPr/>
        </p:nvSpPr>
        <p:spPr>
          <a:xfrm flipH="1" flipV="1">
            <a:off x="11871325" y="5786437"/>
            <a:ext cx="464345" cy="910829"/>
          </a:xfrm>
          <a:prstGeom prst="line">
            <a:avLst/>
          </a:prstGeom>
          <a:ln w="12700">
            <a:solidFill>
              <a:srgbClr val="A8D200"/>
            </a:solidFill>
            <a:tailEnd type="triangle"/>
          </a:ln>
        </p:spPr>
        <p:txBody>
          <a:bodyPr lIns="0" tIns="0" rIns="0" bIns="0"/>
          <a:lstStyle/>
          <a:p>
            <a:pPr algn="l" defTabSz="642937">
              <a:defRPr sz="1600">
                <a:latin typeface="Helvetica"/>
                <a:ea typeface="Helvetica"/>
                <a:cs typeface="Helvetica"/>
                <a:sym typeface="Helvetica"/>
              </a:defRPr>
            </a:pP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86" name="Temple Mount and City of David aerial from east, tb q010703.jpg" descr="Temple Mount and City of David aerial from east, tb q010703.jpg"/>
          <p:cNvPicPr>
            <a:picLocks noChangeAspect="0"/>
          </p:cNvPicPr>
          <p:nvPr/>
        </p:nvPicPr>
        <p:blipFill>
          <a:blip r:embed="rId3">
            <a:extLst/>
          </a:blip>
          <a:stretch>
            <a:fillRect/>
          </a:stretch>
        </p:blipFill>
        <p:spPr>
          <a:xfrm>
            <a:off x="3048000" y="0"/>
            <a:ext cx="18288000" cy="13722351"/>
          </a:xfrm>
          <a:prstGeom prst="rect">
            <a:avLst/>
          </a:prstGeom>
          <a:ln w="12700">
            <a:miter lim="400000"/>
          </a:ln>
        </p:spPr>
      </p:pic>
      <p:grpSp>
        <p:nvGrpSpPr>
          <p:cNvPr id="589" name="Group"/>
          <p:cNvGrpSpPr/>
          <p:nvPr/>
        </p:nvGrpSpPr>
        <p:grpSpPr>
          <a:xfrm>
            <a:off x="5494734" y="12805171"/>
            <a:ext cx="13555266" cy="910829"/>
            <a:chOff x="0" y="0"/>
            <a:chExt cx="13555265" cy="910828"/>
          </a:xfrm>
        </p:grpSpPr>
        <p:sp>
          <p:nvSpPr>
            <p:cNvPr id="587" name="Rectangle"/>
            <p:cNvSpPr/>
            <p:nvPr/>
          </p:nvSpPr>
          <p:spPr>
            <a:xfrm>
              <a:off x="0" y="0"/>
              <a:ext cx="13555266" cy="910829"/>
            </a:xfrm>
            <a:prstGeom prst="rect">
              <a:avLst/>
            </a:prstGeom>
            <a:solidFill>
              <a:srgbClr val="FFFFFF">
                <a:alpha val="50195"/>
              </a:srgbClr>
            </a:solidFill>
            <a:ln w="12700" cap="flat">
              <a:noFill/>
              <a:miter lim="400000"/>
            </a:ln>
            <a:effectLst/>
          </p:spPr>
          <p:txBody>
            <a:bodyPr wrap="square" lIns="71437" tIns="71437" rIns="71437" bIns="71437" numCol="1" anchor="ctr">
              <a:noAutofit/>
            </a:bodyP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588" name="Temple Mount and City of David aerial from east"/>
            <p:cNvSpPr/>
            <p:nvPr/>
          </p:nvSpPr>
          <p:spPr>
            <a:xfrm>
              <a:off x="0" y="0"/>
              <a:ext cx="13555266" cy="80956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spAutoFit/>
            </a:bodyPr>
            <a:lstStyle>
              <a:lvl1pPr marL="81280" marR="81280" defTabSz="1821656">
                <a:buClr>
                  <a:srgbClr val="000000"/>
                </a:buClr>
                <a:buFont typeface="Arial"/>
                <a:defRPr sz="4600">
                  <a:uFill>
                    <a:solidFill>
                      <a:srgbClr val="000000"/>
                    </a:solidFill>
                  </a:uFill>
                  <a:latin typeface="Arial"/>
                  <a:ea typeface="Arial"/>
                  <a:cs typeface="Arial"/>
                  <a:sym typeface="Arial"/>
                </a:defRPr>
              </a:lvl1pPr>
            </a:lstStyle>
            <a:p>
              <a:pPr/>
              <a:r>
                <a:t>Temple Mount and City of David aerial from east</a:t>
              </a:r>
            </a:p>
          </p:txBody>
        </p:sp>
      </p:grpSp>
      <p:sp>
        <p:nvSpPr>
          <p:cNvPr id="590" name="Oval"/>
          <p:cNvSpPr/>
          <p:nvPr/>
        </p:nvSpPr>
        <p:spPr>
          <a:xfrm rot="21120000">
            <a:off x="5006355" y="7657062"/>
            <a:ext cx="6718301" cy="1375173"/>
          </a:xfrm>
          <a:prstGeom prst="ellipse">
            <a:avLst/>
          </a:prstGeom>
          <a:ln w="101600">
            <a:solidFill>
              <a:srgbClr val="FFFB00">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591" name="Line"/>
          <p:cNvSpPr/>
          <p:nvPr/>
        </p:nvSpPr>
        <p:spPr>
          <a:xfrm>
            <a:off x="3048000" y="2446734"/>
            <a:ext cx="12037219" cy="42683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577" y="2057"/>
                  <a:pt x="21554" y="4114"/>
                  <a:pt x="20780" y="5400"/>
                </a:cubicBezTo>
                <a:cubicBezTo>
                  <a:pt x="20005" y="6686"/>
                  <a:pt x="18501" y="7071"/>
                  <a:pt x="16952" y="7714"/>
                </a:cubicBezTo>
                <a:cubicBezTo>
                  <a:pt x="15403" y="8357"/>
                  <a:pt x="13352" y="8614"/>
                  <a:pt x="11484" y="9257"/>
                </a:cubicBezTo>
                <a:cubicBezTo>
                  <a:pt x="9615" y="9900"/>
                  <a:pt x="7154" y="10671"/>
                  <a:pt x="5742" y="11571"/>
                </a:cubicBezTo>
                <a:cubicBezTo>
                  <a:pt x="4329" y="12471"/>
                  <a:pt x="3782" y="13629"/>
                  <a:pt x="3008" y="14657"/>
                </a:cubicBezTo>
                <a:cubicBezTo>
                  <a:pt x="2233" y="15686"/>
                  <a:pt x="1595" y="16586"/>
                  <a:pt x="1094" y="17743"/>
                </a:cubicBezTo>
                <a:cubicBezTo>
                  <a:pt x="592" y="18900"/>
                  <a:pt x="182" y="20957"/>
                  <a:pt x="0" y="21600"/>
                </a:cubicBezTo>
              </a:path>
            </a:pathLst>
          </a:custGeom>
          <a:ln w="101600">
            <a:solidFill>
              <a:srgbClr val="0433FF">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592" name="Line"/>
          <p:cNvSpPr/>
          <p:nvPr/>
        </p:nvSpPr>
        <p:spPr>
          <a:xfrm>
            <a:off x="3351609" y="4137355"/>
            <a:ext cx="11306930" cy="5032045"/>
          </a:xfrm>
          <a:custGeom>
            <a:avLst/>
            <a:gdLst/>
            <a:ahLst/>
            <a:cxnLst>
              <a:cxn ang="0">
                <a:pos x="wd2" y="hd2"/>
              </a:cxn>
              <a:cxn ang="5400000">
                <a:pos x="wd2" y="hd2"/>
              </a:cxn>
              <a:cxn ang="10800000">
                <a:pos x="wd2" y="hd2"/>
              </a:cxn>
              <a:cxn ang="16200000">
                <a:pos x="wd2" y="hd2"/>
              </a:cxn>
            </a:cxnLst>
            <a:rect l="0" t="0" r="r" b="b"/>
            <a:pathLst>
              <a:path w="21559" h="21504" fill="norm" stroke="1" extrusionOk="0">
                <a:moveTo>
                  <a:pt x="0" y="21504"/>
                </a:moveTo>
                <a:cubicBezTo>
                  <a:pt x="630" y="21233"/>
                  <a:pt x="1259" y="20961"/>
                  <a:pt x="2034" y="20201"/>
                </a:cubicBezTo>
                <a:cubicBezTo>
                  <a:pt x="2809" y="19442"/>
                  <a:pt x="3874" y="17705"/>
                  <a:pt x="4649" y="16945"/>
                </a:cubicBezTo>
                <a:cubicBezTo>
                  <a:pt x="5424" y="16185"/>
                  <a:pt x="5812" y="16077"/>
                  <a:pt x="6683" y="15643"/>
                </a:cubicBezTo>
                <a:cubicBezTo>
                  <a:pt x="7555" y="15209"/>
                  <a:pt x="8669" y="14883"/>
                  <a:pt x="9880" y="14340"/>
                </a:cubicBezTo>
                <a:cubicBezTo>
                  <a:pt x="11091" y="13797"/>
                  <a:pt x="12931" y="12929"/>
                  <a:pt x="13948" y="12386"/>
                </a:cubicBezTo>
                <a:cubicBezTo>
                  <a:pt x="14965" y="11844"/>
                  <a:pt x="15207" y="11518"/>
                  <a:pt x="15982" y="11084"/>
                </a:cubicBezTo>
                <a:cubicBezTo>
                  <a:pt x="16757" y="10650"/>
                  <a:pt x="17774" y="10107"/>
                  <a:pt x="18597" y="9781"/>
                </a:cubicBezTo>
                <a:cubicBezTo>
                  <a:pt x="19421" y="9456"/>
                  <a:pt x="20438" y="9456"/>
                  <a:pt x="20922" y="9130"/>
                </a:cubicBezTo>
                <a:cubicBezTo>
                  <a:pt x="21406" y="8805"/>
                  <a:pt x="21406" y="8587"/>
                  <a:pt x="21503" y="7828"/>
                </a:cubicBezTo>
                <a:cubicBezTo>
                  <a:pt x="21600" y="7068"/>
                  <a:pt x="21552" y="5657"/>
                  <a:pt x="21503" y="4571"/>
                </a:cubicBezTo>
                <a:cubicBezTo>
                  <a:pt x="21455" y="3486"/>
                  <a:pt x="21261" y="2075"/>
                  <a:pt x="21213" y="1315"/>
                </a:cubicBezTo>
                <a:cubicBezTo>
                  <a:pt x="21164" y="555"/>
                  <a:pt x="21213" y="121"/>
                  <a:pt x="21213" y="13"/>
                </a:cubicBezTo>
                <a:cubicBezTo>
                  <a:pt x="21213" y="-96"/>
                  <a:pt x="21213" y="555"/>
                  <a:pt x="21213" y="664"/>
                </a:cubicBezTo>
              </a:path>
            </a:pathLst>
          </a:custGeom>
          <a:ln w="88900">
            <a:solidFill>
              <a:srgbClr val="0433FF">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593" name="Line"/>
          <p:cNvSpPr/>
          <p:nvPr/>
        </p:nvSpPr>
        <p:spPr>
          <a:xfrm>
            <a:off x="3048000" y="9070676"/>
            <a:ext cx="18128613" cy="1017618"/>
          </a:xfrm>
          <a:custGeom>
            <a:avLst/>
            <a:gdLst/>
            <a:ahLst/>
            <a:cxnLst>
              <a:cxn ang="0">
                <a:pos x="wd2" y="hd2"/>
              </a:cxn>
              <a:cxn ang="5400000">
                <a:pos x="wd2" y="hd2"/>
              </a:cxn>
              <a:cxn ang="10800000">
                <a:pos x="wd2" y="hd2"/>
              </a:cxn>
              <a:cxn ang="16200000">
                <a:pos x="wd2" y="hd2"/>
              </a:cxn>
            </a:cxnLst>
            <a:rect l="0" t="0" r="r" b="b"/>
            <a:pathLst>
              <a:path w="21352" h="19668" fill="norm" stroke="1" extrusionOk="0">
                <a:moveTo>
                  <a:pt x="0" y="1418"/>
                </a:moveTo>
                <a:cubicBezTo>
                  <a:pt x="583" y="1172"/>
                  <a:pt x="1166" y="927"/>
                  <a:pt x="1657" y="1418"/>
                </a:cubicBezTo>
                <a:cubicBezTo>
                  <a:pt x="2148" y="1908"/>
                  <a:pt x="2455" y="3381"/>
                  <a:pt x="2945" y="4363"/>
                </a:cubicBezTo>
                <a:cubicBezTo>
                  <a:pt x="3436" y="5345"/>
                  <a:pt x="3989" y="7799"/>
                  <a:pt x="4602" y="7308"/>
                </a:cubicBezTo>
                <a:cubicBezTo>
                  <a:pt x="5216" y="6818"/>
                  <a:pt x="6136" y="2399"/>
                  <a:pt x="6627" y="1418"/>
                </a:cubicBezTo>
                <a:cubicBezTo>
                  <a:pt x="7118" y="436"/>
                  <a:pt x="7180" y="436"/>
                  <a:pt x="7548" y="1418"/>
                </a:cubicBezTo>
                <a:cubicBezTo>
                  <a:pt x="7916" y="2399"/>
                  <a:pt x="8253" y="4363"/>
                  <a:pt x="8836" y="7308"/>
                </a:cubicBezTo>
                <a:cubicBezTo>
                  <a:pt x="9419" y="10254"/>
                  <a:pt x="9972" y="17618"/>
                  <a:pt x="11045" y="19090"/>
                </a:cubicBezTo>
                <a:cubicBezTo>
                  <a:pt x="12119" y="20563"/>
                  <a:pt x="13684" y="19090"/>
                  <a:pt x="15280" y="16145"/>
                </a:cubicBezTo>
                <a:cubicBezTo>
                  <a:pt x="16875" y="13199"/>
                  <a:pt x="19636" y="3872"/>
                  <a:pt x="20618" y="1418"/>
                </a:cubicBezTo>
                <a:cubicBezTo>
                  <a:pt x="21600" y="-1037"/>
                  <a:pt x="21385" y="190"/>
                  <a:pt x="21170" y="1418"/>
                </a:cubicBezTo>
              </a:path>
            </a:pathLst>
          </a:custGeom>
          <a:ln w="101600">
            <a:solidFill>
              <a:srgbClr val="0433FF">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594" name="Oval"/>
          <p:cNvSpPr/>
          <p:nvPr/>
        </p:nvSpPr>
        <p:spPr>
          <a:xfrm rot="21120000">
            <a:off x="11726305" y="7093158"/>
            <a:ext cx="1678782" cy="1375173"/>
          </a:xfrm>
          <a:prstGeom prst="ellipse">
            <a:avLst/>
          </a:prstGeom>
          <a:ln w="101600">
            <a:solidFill>
              <a:srgbClr val="FFFB00">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595" name="Line"/>
          <p:cNvSpPr/>
          <p:nvPr/>
        </p:nvSpPr>
        <p:spPr>
          <a:xfrm>
            <a:off x="12959953" y="5786437"/>
            <a:ext cx="7625954" cy="2286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2" y="10080"/>
                </a:moveTo>
                <a:lnTo>
                  <a:pt x="2592" y="21600"/>
                </a:lnTo>
                <a:lnTo>
                  <a:pt x="21600" y="14400"/>
                </a:lnTo>
                <a:lnTo>
                  <a:pt x="18576" y="0"/>
                </a:lnTo>
                <a:lnTo>
                  <a:pt x="0" y="10080"/>
                </a:lnTo>
              </a:path>
            </a:pathLst>
          </a:custGeom>
          <a:ln w="50800">
            <a:solidFill>
              <a:srgbClr val="FFFB00">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pic>
        <p:nvPicPr>
          <p:cNvPr id="596" name="plan 2.jpg" descr="plan 2.jpg"/>
          <p:cNvPicPr>
            <a:picLocks noChangeAspect="1"/>
          </p:cNvPicPr>
          <p:nvPr/>
        </p:nvPicPr>
        <p:blipFill>
          <a:blip r:embed="rId4">
            <a:extLst/>
          </a:blip>
          <a:stretch>
            <a:fillRect/>
          </a:stretch>
        </p:blipFill>
        <p:spPr>
          <a:xfrm>
            <a:off x="9128918" y="1559080"/>
            <a:ext cx="6143626" cy="10196711"/>
          </a:xfrm>
          <a:prstGeom prst="rect">
            <a:avLst/>
          </a:prstGeom>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591"/>
                                        </p:tgtEl>
                                        <p:attrNameLst>
                                          <p:attrName>style.visibility</p:attrName>
                                        </p:attrNameLst>
                                      </p:cBhvr>
                                      <p:to>
                                        <p:strVal val="visible"/>
                                      </p:to>
                                    </p:set>
                                    <p:animEffect filter="dissolve" transition="in">
                                      <p:cBhvr>
                                        <p:cTn id="7" dur="1000"/>
                                        <p:tgtEl>
                                          <p:spTgt spid="591"/>
                                        </p:tgtEl>
                                      </p:cBhvr>
                                    </p:animEffect>
                                  </p:childTnLst>
                                </p:cTn>
                              </p:par>
                            </p:childTnLst>
                          </p:cTn>
                        </p:par>
                        <p:par>
                          <p:cTn id="8" fill="hold">
                            <p:stCondLst>
                              <p:cond delay="1000"/>
                            </p:stCondLst>
                            <p:childTnLst>
                              <p:par>
                                <p:cTn id="9" presetClass="entr" nodeType="afterEffect" presetID="9" grpId="2" fill="hold">
                                  <p:stCondLst>
                                    <p:cond delay="0"/>
                                  </p:stCondLst>
                                  <p:iterate type="el" backwards="0">
                                    <p:tmAbs val="0"/>
                                  </p:iterate>
                                  <p:childTnLst>
                                    <p:set>
                                      <p:cBhvr>
                                        <p:cTn id="10" fill="hold"/>
                                        <p:tgtEl>
                                          <p:spTgt spid="592"/>
                                        </p:tgtEl>
                                        <p:attrNameLst>
                                          <p:attrName>style.visibility</p:attrName>
                                        </p:attrNameLst>
                                      </p:cBhvr>
                                      <p:to>
                                        <p:strVal val="visible"/>
                                      </p:to>
                                    </p:set>
                                    <p:animEffect filter="dissolve" transition="in">
                                      <p:cBhvr>
                                        <p:cTn id="11" dur="1000"/>
                                        <p:tgtEl>
                                          <p:spTgt spid="592"/>
                                        </p:tgtEl>
                                      </p:cBhvr>
                                    </p:animEffect>
                                  </p:childTnLst>
                                </p:cTn>
                              </p:par>
                            </p:childTnLst>
                          </p:cTn>
                        </p:par>
                        <p:par>
                          <p:cTn id="12" fill="hold">
                            <p:stCondLst>
                              <p:cond delay="2000"/>
                            </p:stCondLst>
                            <p:childTnLst>
                              <p:par>
                                <p:cTn id="13" presetClass="entr" nodeType="afterEffect" presetID="9" grpId="3" fill="hold">
                                  <p:stCondLst>
                                    <p:cond delay="0"/>
                                  </p:stCondLst>
                                  <p:iterate type="el" backwards="0">
                                    <p:tmAbs val="0"/>
                                  </p:iterate>
                                  <p:childTnLst>
                                    <p:set>
                                      <p:cBhvr>
                                        <p:cTn id="14" fill="hold"/>
                                        <p:tgtEl>
                                          <p:spTgt spid="593"/>
                                        </p:tgtEl>
                                        <p:attrNameLst>
                                          <p:attrName>style.visibility</p:attrName>
                                        </p:attrNameLst>
                                      </p:cBhvr>
                                      <p:to>
                                        <p:strVal val="visible"/>
                                      </p:to>
                                    </p:set>
                                    <p:animEffect filter="dissolve" transition="in">
                                      <p:cBhvr>
                                        <p:cTn id="15" dur="1000"/>
                                        <p:tgtEl>
                                          <p:spTgt spid="593"/>
                                        </p:tgtEl>
                                      </p:cBhvr>
                                    </p:animEffect>
                                  </p:childTnLst>
                                </p:cTn>
                              </p:par>
                            </p:childTnLst>
                          </p:cTn>
                        </p:par>
                        <p:par>
                          <p:cTn id="16" fill="hold">
                            <p:stCondLst>
                              <p:cond delay="3000"/>
                            </p:stCondLst>
                            <p:childTnLst>
                              <p:par>
                                <p:cTn id="17" presetClass="entr" nodeType="afterEffect" presetID="9" grpId="4" fill="hold">
                                  <p:stCondLst>
                                    <p:cond delay="0"/>
                                  </p:stCondLst>
                                  <p:iterate type="el" backwards="0">
                                    <p:tmAbs val="0"/>
                                  </p:iterate>
                                  <p:childTnLst>
                                    <p:set>
                                      <p:cBhvr>
                                        <p:cTn id="18" fill="hold"/>
                                        <p:tgtEl>
                                          <p:spTgt spid="595"/>
                                        </p:tgtEl>
                                        <p:attrNameLst>
                                          <p:attrName>style.visibility</p:attrName>
                                        </p:attrNameLst>
                                      </p:cBhvr>
                                      <p:to>
                                        <p:strVal val="visible"/>
                                      </p:to>
                                    </p:set>
                                    <p:animEffect filter="dissolve" transition="in">
                                      <p:cBhvr>
                                        <p:cTn id="19" dur="1000"/>
                                        <p:tgtEl>
                                          <p:spTgt spid="595"/>
                                        </p:tgtEl>
                                      </p:cBhvr>
                                    </p:animEffect>
                                  </p:childTnLst>
                                </p:cTn>
                              </p:par>
                            </p:childTnLst>
                          </p:cTn>
                        </p:par>
                        <p:par>
                          <p:cTn id="20" fill="hold">
                            <p:stCondLst>
                              <p:cond delay="4000"/>
                            </p:stCondLst>
                            <p:childTnLst>
                              <p:par>
                                <p:cTn id="21" presetClass="entr" nodeType="afterEffect" presetID="9" grpId="5" fill="hold">
                                  <p:stCondLst>
                                    <p:cond delay="0"/>
                                  </p:stCondLst>
                                  <p:iterate type="el" backwards="0">
                                    <p:tmAbs val="0"/>
                                  </p:iterate>
                                  <p:childTnLst>
                                    <p:set>
                                      <p:cBhvr>
                                        <p:cTn id="22" fill="hold"/>
                                        <p:tgtEl>
                                          <p:spTgt spid="590"/>
                                        </p:tgtEl>
                                        <p:attrNameLst>
                                          <p:attrName>style.visibility</p:attrName>
                                        </p:attrNameLst>
                                      </p:cBhvr>
                                      <p:to>
                                        <p:strVal val="visible"/>
                                      </p:to>
                                    </p:set>
                                    <p:animEffect filter="dissolve" transition="in">
                                      <p:cBhvr>
                                        <p:cTn id="23" dur="1000"/>
                                        <p:tgtEl>
                                          <p:spTgt spid="590"/>
                                        </p:tgtEl>
                                      </p:cBhvr>
                                    </p:animEffect>
                                  </p:childTnLst>
                                </p:cTn>
                              </p:par>
                            </p:childTnLst>
                          </p:cTn>
                        </p:par>
                        <p:par>
                          <p:cTn id="24" fill="hold">
                            <p:stCondLst>
                              <p:cond delay="5000"/>
                            </p:stCondLst>
                            <p:childTnLst>
                              <p:par>
                                <p:cTn id="25" presetClass="entr" nodeType="afterEffect" presetID="9" grpId="6" fill="hold">
                                  <p:stCondLst>
                                    <p:cond delay="0"/>
                                  </p:stCondLst>
                                  <p:iterate type="el" backwards="0">
                                    <p:tmAbs val="0"/>
                                  </p:iterate>
                                  <p:childTnLst>
                                    <p:set>
                                      <p:cBhvr>
                                        <p:cTn id="26" fill="hold"/>
                                        <p:tgtEl>
                                          <p:spTgt spid="594"/>
                                        </p:tgtEl>
                                        <p:attrNameLst>
                                          <p:attrName>style.visibility</p:attrName>
                                        </p:attrNameLst>
                                      </p:cBhvr>
                                      <p:to>
                                        <p:strVal val="visible"/>
                                      </p:to>
                                    </p:set>
                                    <p:animEffect filter="dissolve" transition="in">
                                      <p:cBhvr>
                                        <p:cTn id="27" dur="1000"/>
                                        <p:tgtEl>
                                          <p:spTgt spid="594"/>
                                        </p:tgtEl>
                                      </p:cBhvr>
                                    </p:animEffect>
                                  </p:childTnLst>
                                </p:cTn>
                              </p:par>
                            </p:childTnLst>
                          </p:cTn>
                        </p:par>
                        <p:par>
                          <p:cTn id="28" fill="hold">
                            <p:stCondLst>
                              <p:cond delay="6000"/>
                            </p:stCondLst>
                            <p:childTnLst>
                              <p:par>
                                <p:cTn id="29" presetClass="entr" nodeType="afterEffect" presetID="9" grpId="7" fill="hold">
                                  <p:stCondLst>
                                    <p:cond delay="0"/>
                                  </p:stCondLst>
                                  <p:iterate type="el" backwards="0">
                                    <p:tmAbs val="0"/>
                                  </p:iterate>
                                  <p:childTnLst>
                                    <p:set>
                                      <p:cBhvr>
                                        <p:cTn id="30" fill="hold"/>
                                        <p:tgtEl>
                                          <p:spTgt spid="586"/>
                                        </p:tgtEl>
                                        <p:attrNameLst>
                                          <p:attrName>style.visibility</p:attrName>
                                        </p:attrNameLst>
                                      </p:cBhvr>
                                      <p:to>
                                        <p:strVal val="visible"/>
                                      </p:to>
                                    </p:set>
                                    <p:animEffect filter="dissolve" transition="in">
                                      <p:cBhvr>
                                        <p:cTn id="31" dur="1000"/>
                                        <p:tgtEl>
                                          <p:spTgt spid="586"/>
                                        </p:tgtEl>
                                      </p:cBhvr>
                                    </p:animEffect>
                                  </p:childTnLst>
                                </p:cTn>
                              </p:par>
                            </p:childTnLst>
                          </p:cTn>
                        </p:par>
                        <p:par>
                          <p:cTn id="32" fill="hold">
                            <p:stCondLst>
                              <p:cond delay="7000"/>
                            </p:stCondLst>
                            <p:childTnLst>
                              <p:par>
                                <p:cTn id="33" presetClass="entr" nodeType="afterEffect" presetID="9" grpId="8" fill="hold">
                                  <p:stCondLst>
                                    <p:cond delay="0"/>
                                  </p:stCondLst>
                                  <p:iterate type="el" backwards="0">
                                    <p:tmAbs val="0"/>
                                  </p:iterate>
                                  <p:childTnLst>
                                    <p:set>
                                      <p:cBhvr>
                                        <p:cTn id="34" fill="hold"/>
                                        <p:tgtEl>
                                          <p:spTgt spid="589"/>
                                        </p:tgtEl>
                                        <p:attrNameLst>
                                          <p:attrName>style.visibility</p:attrName>
                                        </p:attrNameLst>
                                      </p:cBhvr>
                                      <p:to>
                                        <p:strVal val="visible"/>
                                      </p:to>
                                    </p:set>
                                    <p:animEffect filter="dissolve" transition="in">
                                      <p:cBhvr>
                                        <p:cTn id="35" dur="1000"/>
                                        <p:tgtEl>
                                          <p:spTgt spid="589"/>
                                        </p:tgtEl>
                                      </p:cBhvr>
                                    </p:animEffect>
                                  </p:childTnLst>
                                </p:cTn>
                              </p:par>
                            </p:childTnLst>
                          </p:cTn>
                        </p:par>
                        <p:par>
                          <p:cTn id="36" fill="hold">
                            <p:stCondLst>
                              <p:cond delay="0"/>
                            </p:stCondLst>
                            <p:childTnLst>
                              <p:par>
                                <p:cTn id="37" presetClass="emph" nodeType="withEffect" presetSubtype="0" presetID="8" grpId="9" accel="50000" decel="50000" fill="hold">
                                  <p:stCondLst>
                                    <p:cond delay="0"/>
                                  </p:stCondLst>
                                  <p:childTnLst>
                                    <p:animRot by="5400000">
                                      <p:cBhvr>
                                        <p:cTn id="38" dur="1000" fill="hold"/>
                                        <p:tgtEl>
                                          <p:spTgt spid="596"/>
                                        </p:tgtEl>
                                        <p:attrNameLst>
                                          <p:attrName>r</p:attrName>
                                        </p:attrNameLst>
                                      </p:cBhvr>
                                    </p:animRot>
                                  </p:childTnLst>
                                </p:cTn>
                              </p:par>
                            </p:childTnLst>
                          </p:cTn>
                        </p:par>
                        <p:par>
                          <p:cTn id="39" fill="hold">
                            <p:stCondLst>
                              <p:cond delay="0"/>
                            </p:stCondLst>
                            <p:childTnLst>
                              <p:par>
                                <p:cTn id="40" presetClass="emph" nodeType="withEffect" presetSubtype="0" presetID="6" grpId="10" accel="50000" decel="50000" fill="hold">
                                  <p:stCondLst>
                                    <p:cond delay="0"/>
                                  </p:stCondLst>
                                  <p:childTnLst>
                                    <p:animScale>
                                      <p:cBhvr>
                                        <p:cTn id="41" dur="1000" fill="hold"/>
                                        <p:tgtEl>
                                          <p:spTgt spid="596"/>
                                        </p:tgtEl>
                                      </p:cBhvr>
                                      <p:by x="79669" y="79669"/>
                                    </p:animScale>
                                  </p:childTnLst>
                                </p:cTn>
                              </p:par>
                            </p:childTnLst>
                          </p:cTn>
                        </p:par>
                        <p:par>
                          <p:cTn id="42" fill="hold">
                            <p:stCondLst>
                              <p:cond delay="0"/>
                            </p:stCondLst>
                            <p:childTnLst>
                              <p:par>
                                <p:cTn id="43" presetClass="path" nodeType="withEffect" presetSubtype="0" presetID="-1" grpId="11" accel="50000" decel="50000" fill="hold">
                                  <p:stCondLst>
                                    <p:cond delay="0"/>
                                  </p:stCondLst>
                                  <p:childTnLst>
                                    <p:animMotion path="M 0.000000 0.000000 L -0.189697 -0.406250" origin="layout" pathEditMode="relative">
                                      <p:cBhvr>
                                        <p:cTn id="44" dur="1000" fill="hold"/>
                                        <p:tgtEl>
                                          <p:spTgt spid="596"/>
                                        </p:tgtEl>
                                        <p:attrNameLst>
                                          <p:attrName>ppt_x</p:attrName>
                                          <p:attrName>ppt_y</p:attrName>
                                        </p:attrNameLst>
                                      </p:cBhvr>
                                    </p:animMotion>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90" grpId="5"/>
      <p:bldP build="whole" bldLvl="1" animBg="1" rev="0" advAuto="0" spid="593" grpId="3"/>
      <p:bldP build="whole" bldLvl="1" animBg="1" rev="0" advAuto="0" spid="596" grpId="9"/>
      <p:bldP build="whole" bldLvl="1" animBg="1" rev="0" advAuto="0" spid="592" grpId="2"/>
      <p:bldP build="whole" bldLvl="1" animBg="1" rev="0" advAuto="0" spid="589" grpId="8"/>
      <p:bldP build="whole" bldLvl="1" animBg="1" rev="0" advAuto="0" spid="591" grpId="1"/>
      <p:bldP build="whole" bldLvl="1" animBg="1" rev="0" advAuto="0" spid="595" grpId="4"/>
      <p:bldP build="whole" bldLvl="1" animBg="1" rev="0" advAuto="0" spid="596" grpId="10"/>
      <p:bldP build="whole" bldLvl="1" animBg="1" rev="0" advAuto="0" spid="586" grpId="7"/>
      <p:bldP build="whole" bldLvl="1" animBg="1" rev="0" advAuto="0" spid="594" grpId="6"/>
    </p:bldLst>
  </p:timing>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00" name="Temple Mount and City of David aerial from east, tb q010703.jpg" descr="Temple Mount and City of David aerial from east, tb q010703.jpg"/>
          <p:cNvPicPr>
            <a:picLocks noChangeAspect="0"/>
          </p:cNvPicPr>
          <p:nvPr/>
        </p:nvPicPr>
        <p:blipFill>
          <a:blip r:embed="rId3">
            <a:extLst/>
          </a:blip>
          <a:stretch>
            <a:fillRect/>
          </a:stretch>
        </p:blipFill>
        <p:spPr>
          <a:xfrm>
            <a:off x="3048000" y="0"/>
            <a:ext cx="18288000" cy="13722351"/>
          </a:xfrm>
          <a:prstGeom prst="rect">
            <a:avLst/>
          </a:prstGeom>
          <a:ln w="12700">
            <a:miter lim="400000"/>
          </a:ln>
        </p:spPr>
      </p:pic>
      <p:grpSp>
        <p:nvGrpSpPr>
          <p:cNvPr id="603" name="Group"/>
          <p:cNvGrpSpPr/>
          <p:nvPr/>
        </p:nvGrpSpPr>
        <p:grpSpPr>
          <a:xfrm>
            <a:off x="5494734" y="12805171"/>
            <a:ext cx="13555266" cy="910829"/>
            <a:chOff x="0" y="0"/>
            <a:chExt cx="13555265" cy="910828"/>
          </a:xfrm>
        </p:grpSpPr>
        <p:sp>
          <p:nvSpPr>
            <p:cNvPr id="601" name="Rectangle"/>
            <p:cNvSpPr/>
            <p:nvPr/>
          </p:nvSpPr>
          <p:spPr>
            <a:xfrm>
              <a:off x="0" y="0"/>
              <a:ext cx="13555266" cy="910829"/>
            </a:xfrm>
            <a:prstGeom prst="rect">
              <a:avLst/>
            </a:prstGeom>
            <a:solidFill>
              <a:srgbClr val="FFFFFF">
                <a:alpha val="50195"/>
              </a:srgbClr>
            </a:solidFill>
            <a:ln w="12700" cap="flat">
              <a:noFill/>
              <a:miter lim="400000"/>
            </a:ln>
            <a:effectLst/>
          </p:spPr>
          <p:txBody>
            <a:bodyPr wrap="square" lIns="71437" tIns="71437" rIns="71437" bIns="71437" numCol="1" anchor="ctr">
              <a:noAutofit/>
            </a:bodyP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602" name="Temple Mount and City of David aerial from east"/>
            <p:cNvSpPr/>
            <p:nvPr/>
          </p:nvSpPr>
          <p:spPr>
            <a:xfrm>
              <a:off x="0" y="0"/>
              <a:ext cx="13555266" cy="80956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spAutoFit/>
            </a:bodyPr>
            <a:lstStyle>
              <a:lvl1pPr marL="81280" marR="81280" defTabSz="1821656">
                <a:buClr>
                  <a:srgbClr val="000000"/>
                </a:buClr>
                <a:buFont typeface="Arial"/>
                <a:defRPr sz="4600">
                  <a:uFill>
                    <a:solidFill>
                      <a:srgbClr val="000000"/>
                    </a:solidFill>
                  </a:uFill>
                  <a:latin typeface="Arial"/>
                  <a:ea typeface="Arial"/>
                  <a:cs typeface="Arial"/>
                  <a:sym typeface="Arial"/>
                </a:defRPr>
              </a:lvl1pPr>
            </a:lstStyle>
            <a:p>
              <a:pPr/>
              <a:r>
                <a:t>Temple Mount and City of David aerial from east</a:t>
              </a:r>
            </a:p>
          </p:txBody>
        </p:sp>
      </p:grpSp>
      <p:sp>
        <p:nvSpPr>
          <p:cNvPr id="604" name="Oval"/>
          <p:cNvSpPr/>
          <p:nvPr/>
        </p:nvSpPr>
        <p:spPr>
          <a:xfrm rot="21120000">
            <a:off x="5006355" y="7657062"/>
            <a:ext cx="6718301" cy="1375173"/>
          </a:xfrm>
          <a:prstGeom prst="ellipse">
            <a:avLst/>
          </a:prstGeom>
          <a:ln w="101600">
            <a:solidFill>
              <a:srgbClr val="FFFB00">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605" name="Line"/>
          <p:cNvSpPr/>
          <p:nvPr/>
        </p:nvSpPr>
        <p:spPr>
          <a:xfrm>
            <a:off x="3048000" y="2446734"/>
            <a:ext cx="12037219" cy="42683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577" y="2057"/>
                  <a:pt x="21554" y="4114"/>
                  <a:pt x="20780" y="5400"/>
                </a:cubicBezTo>
                <a:cubicBezTo>
                  <a:pt x="20005" y="6686"/>
                  <a:pt x="18501" y="7071"/>
                  <a:pt x="16952" y="7714"/>
                </a:cubicBezTo>
                <a:cubicBezTo>
                  <a:pt x="15403" y="8357"/>
                  <a:pt x="13352" y="8614"/>
                  <a:pt x="11484" y="9257"/>
                </a:cubicBezTo>
                <a:cubicBezTo>
                  <a:pt x="9615" y="9900"/>
                  <a:pt x="7154" y="10671"/>
                  <a:pt x="5742" y="11571"/>
                </a:cubicBezTo>
                <a:cubicBezTo>
                  <a:pt x="4329" y="12471"/>
                  <a:pt x="3782" y="13629"/>
                  <a:pt x="3008" y="14657"/>
                </a:cubicBezTo>
                <a:cubicBezTo>
                  <a:pt x="2233" y="15686"/>
                  <a:pt x="1595" y="16586"/>
                  <a:pt x="1094" y="17743"/>
                </a:cubicBezTo>
                <a:cubicBezTo>
                  <a:pt x="592" y="18900"/>
                  <a:pt x="182" y="20957"/>
                  <a:pt x="0" y="21600"/>
                </a:cubicBezTo>
              </a:path>
            </a:pathLst>
          </a:custGeom>
          <a:ln w="101600">
            <a:solidFill>
              <a:srgbClr val="0433FF">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606" name="Line"/>
          <p:cNvSpPr/>
          <p:nvPr/>
        </p:nvSpPr>
        <p:spPr>
          <a:xfrm>
            <a:off x="3351609" y="4137355"/>
            <a:ext cx="11306930" cy="5032045"/>
          </a:xfrm>
          <a:custGeom>
            <a:avLst/>
            <a:gdLst/>
            <a:ahLst/>
            <a:cxnLst>
              <a:cxn ang="0">
                <a:pos x="wd2" y="hd2"/>
              </a:cxn>
              <a:cxn ang="5400000">
                <a:pos x="wd2" y="hd2"/>
              </a:cxn>
              <a:cxn ang="10800000">
                <a:pos x="wd2" y="hd2"/>
              </a:cxn>
              <a:cxn ang="16200000">
                <a:pos x="wd2" y="hd2"/>
              </a:cxn>
            </a:cxnLst>
            <a:rect l="0" t="0" r="r" b="b"/>
            <a:pathLst>
              <a:path w="21559" h="21504" fill="norm" stroke="1" extrusionOk="0">
                <a:moveTo>
                  <a:pt x="0" y="21504"/>
                </a:moveTo>
                <a:cubicBezTo>
                  <a:pt x="630" y="21233"/>
                  <a:pt x="1259" y="20961"/>
                  <a:pt x="2034" y="20201"/>
                </a:cubicBezTo>
                <a:cubicBezTo>
                  <a:pt x="2809" y="19442"/>
                  <a:pt x="3874" y="17705"/>
                  <a:pt x="4649" y="16945"/>
                </a:cubicBezTo>
                <a:cubicBezTo>
                  <a:pt x="5424" y="16185"/>
                  <a:pt x="5812" y="16077"/>
                  <a:pt x="6683" y="15643"/>
                </a:cubicBezTo>
                <a:cubicBezTo>
                  <a:pt x="7555" y="15209"/>
                  <a:pt x="8669" y="14883"/>
                  <a:pt x="9880" y="14340"/>
                </a:cubicBezTo>
                <a:cubicBezTo>
                  <a:pt x="11091" y="13797"/>
                  <a:pt x="12931" y="12929"/>
                  <a:pt x="13948" y="12386"/>
                </a:cubicBezTo>
                <a:cubicBezTo>
                  <a:pt x="14965" y="11844"/>
                  <a:pt x="15207" y="11518"/>
                  <a:pt x="15982" y="11084"/>
                </a:cubicBezTo>
                <a:cubicBezTo>
                  <a:pt x="16757" y="10650"/>
                  <a:pt x="17774" y="10107"/>
                  <a:pt x="18597" y="9781"/>
                </a:cubicBezTo>
                <a:cubicBezTo>
                  <a:pt x="19421" y="9456"/>
                  <a:pt x="20438" y="9456"/>
                  <a:pt x="20922" y="9130"/>
                </a:cubicBezTo>
                <a:cubicBezTo>
                  <a:pt x="21406" y="8805"/>
                  <a:pt x="21406" y="8587"/>
                  <a:pt x="21503" y="7828"/>
                </a:cubicBezTo>
                <a:cubicBezTo>
                  <a:pt x="21600" y="7068"/>
                  <a:pt x="21552" y="5657"/>
                  <a:pt x="21503" y="4571"/>
                </a:cubicBezTo>
                <a:cubicBezTo>
                  <a:pt x="21455" y="3486"/>
                  <a:pt x="21261" y="2075"/>
                  <a:pt x="21213" y="1315"/>
                </a:cubicBezTo>
                <a:cubicBezTo>
                  <a:pt x="21164" y="555"/>
                  <a:pt x="21213" y="121"/>
                  <a:pt x="21213" y="13"/>
                </a:cubicBezTo>
                <a:cubicBezTo>
                  <a:pt x="21213" y="-96"/>
                  <a:pt x="21213" y="555"/>
                  <a:pt x="21213" y="664"/>
                </a:cubicBezTo>
              </a:path>
            </a:pathLst>
          </a:custGeom>
          <a:ln w="88900">
            <a:solidFill>
              <a:srgbClr val="0433FF">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607" name="Line"/>
          <p:cNvSpPr/>
          <p:nvPr/>
        </p:nvSpPr>
        <p:spPr>
          <a:xfrm>
            <a:off x="3048000" y="9070676"/>
            <a:ext cx="18128613" cy="1017618"/>
          </a:xfrm>
          <a:custGeom>
            <a:avLst/>
            <a:gdLst/>
            <a:ahLst/>
            <a:cxnLst>
              <a:cxn ang="0">
                <a:pos x="wd2" y="hd2"/>
              </a:cxn>
              <a:cxn ang="5400000">
                <a:pos x="wd2" y="hd2"/>
              </a:cxn>
              <a:cxn ang="10800000">
                <a:pos x="wd2" y="hd2"/>
              </a:cxn>
              <a:cxn ang="16200000">
                <a:pos x="wd2" y="hd2"/>
              </a:cxn>
            </a:cxnLst>
            <a:rect l="0" t="0" r="r" b="b"/>
            <a:pathLst>
              <a:path w="21352" h="19668" fill="norm" stroke="1" extrusionOk="0">
                <a:moveTo>
                  <a:pt x="0" y="1418"/>
                </a:moveTo>
                <a:cubicBezTo>
                  <a:pt x="583" y="1172"/>
                  <a:pt x="1166" y="927"/>
                  <a:pt x="1657" y="1418"/>
                </a:cubicBezTo>
                <a:cubicBezTo>
                  <a:pt x="2148" y="1908"/>
                  <a:pt x="2455" y="3381"/>
                  <a:pt x="2945" y="4363"/>
                </a:cubicBezTo>
                <a:cubicBezTo>
                  <a:pt x="3436" y="5345"/>
                  <a:pt x="3989" y="7799"/>
                  <a:pt x="4602" y="7308"/>
                </a:cubicBezTo>
                <a:cubicBezTo>
                  <a:pt x="5216" y="6818"/>
                  <a:pt x="6136" y="2399"/>
                  <a:pt x="6627" y="1418"/>
                </a:cubicBezTo>
                <a:cubicBezTo>
                  <a:pt x="7118" y="436"/>
                  <a:pt x="7180" y="436"/>
                  <a:pt x="7548" y="1418"/>
                </a:cubicBezTo>
                <a:cubicBezTo>
                  <a:pt x="7916" y="2399"/>
                  <a:pt x="8253" y="4363"/>
                  <a:pt x="8836" y="7308"/>
                </a:cubicBezTo>
                <a:cubicBezTo>
                  <a:pt x="9419" y="10254"/>
                  <a:pt x="9972" y="17618"/>
                  <a:pt x="11045" y="19090"/>
                </a:cubicBezTo>
                <a:cubicBezTo>
                  <a:pt x="12119" y="20563"/>
                  <a:pt x="13684" y="19090"/>
                  <a:pt x="15280" y="16145"/>
                </a:cubicBezTo>
                <a:cubicBezTo>
                  <a:pt x="16875" y="13199"/>
                  <a:pt x="19636" y="3872"/>
                  <a:pt x="20618" y="1418"/>
                </a:cubicBezTo>
                <a:cubicBezTo>
                  <a:pt x="21600" y="-1037"/>
                  <a:pt x="21385" y="190"/>
                  <a:pt x="21170" y="1418"/>
                </a:cubicBezTo>
              </a:path>
            </a:pathLst>
          </a:custGeom>
          <a:ln w="101600">
            <a:solidFill>
              <a:srgbClr val="0433FF">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608" name="Oval"/>
          <p:cNvSpPr/>
          <p:nvPr/>
        </p:nvSpPr>
        <p:spPr>
          <a:xfrm rot="21120000">
            <a:off x="11726305" y="7093158"/>
            <a:ext cx="1678782" cy="1375173"/>
          </a:xfrm>
          <a:prstGeom prst="ellipse">
            <a:avLst/>
          </a:prstGeom>
          <a:ln w="101600">
            <a:solidFill>
              <a:srgbClr val="FFFB00">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
        <p:nvSpPr>
          <p:cNvPr id="609" name="Line"/>
          <p:cNvSpPr/>
          <p:nvPr/>
        </p:nvSpPr>
        <p:spPr>
          <a:xfrm>
            <a:off x="12959953" y="5786437"/>
            <a:ext cx="7625954" cy="2286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2" y="10080"/>
                </a:moveTo>
                <a:lnTo>
                  <a:pt x="2592" y="21600"/>
                </a:lnTo>
                <a:lnTo>
                  <a:pt x="21600" y="14400"/>
                </a:lnTo>
                <a:lnTo>
                  <a:pt x="18576" y="0"/>
                </a:lnTo>
                <a:lnTo>
                  <a:pt x="0" y="10080"/>
                </a:lnTo>
              </a:path>
            </a:pathLst>
          </a:custGeom>
          <a:ln w="50800">
            <a:solidFill>
              <a:srgbClr val="FFFB00">
                <a:alpha val="50195"/>
              </a:srgbClr>
            </a:solidFill>
          </a:ln>
        </p:spPr>
        <p:txBody>
          <a:bodyPr lIns="71437" tIns="71437" rIns="71437" bIns="71437" anchor="ctr"/>
          <a:lstStyle/>
          <a:p>
            <a:pPr marL="81280" marR="81280" algn="l" defTabSz="1821656">
              <a:defRPr b="1" sz="4600">
                <a:solidFill>
                  <a:srgbClr val="FFFFFF"/>
                </a:solidFill>
                <a:uFill>
                  <a:solidFill>
                    <a:srgbClr val="FFFFFF"/>
                  </a:solidFill>
                </a:uFill>
                <a:latin typeface="Arial"/>
                <a:ea typeface="Arial"/>
                <a:cs typeface="Arial"/>
                <a:sym typeface="Arial"/>
              </a:defRPr>
            </a:pP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13" name="pasted-image.pdf" descr="pasted-image.pdf"/>
          <p:cNvPicPr>
            <a:picLocks noChangeAspect="1"/>
          </p:cNvPicPr>
          <p:nvPr/>
        </p:nvPicPr>
        <p:blipFill>
          <a:blip r:embed="rId2">
            <a:extLst/>
          </a:blip>
          <a:srcRect l="4295" t="20034" r="4295" b="20034"/>
          <a:stretch>
            <a:fillRect/>
          </a:stretch>
        </p:blipFill>
        <p:spPr>
          <a:xfrm>
            <a:off x="11039171" y="226094"/>
            <a:ext cx="9027062" cy="8220057"/>
          </a:xfrm>
          <a:prstGeom prst="rect">
            <a:avLst/>
          </a:prstGeom>
          <a:ln w="12700">
            <a:miter lim="400000"/>
          </a:ln>
        </p:spPr>
      </p:pic>
      <p:pic>
        <p:nvPicPr>
          <p:cNvPr id="614" name="pasted-image.pdf" descr="pasted-image.pdf"/>
          <p:cNvPicPr>
            <a:picLocks noChangeAspect="1"/>
          </p:cNvPicPr>
          <p:nvPr/>
        </p:nvPicPr>
        <p:blipFill>
          <a:blip r:embed="rId3">
            <a:extLst/>
          </a:blip>
          <a:srcRect l="5492" t="20248" r="4404" b="20248"/>
          <a:stretch>
            <a:fillRect/>
          </a:stretch>
        </p:blipFill>
        <p:spPr>
          <a:xfrm>
            <a:off x="3373732" y="255674"/>
            <a:ext cx="8898139" cy="8161317"/>
          </a:xfrm>
          <a:prstGeom prst="rect">
            <a:avLst/>
          </a:prstGeom>
          <a:ln w="12700">
            <a:miter lim="400000"/>
          </a:ln>
        </p:spPr>
      </p:pic>
      <p:pic>
        <p:nvPicPr>
          <p:cNvPr id="615" name="Jerusalem Area G Plan.pdf" descr="Jerusalem Area G Plan.pdf"/>
          <p:cNvPicPr>
            <a:picLocks noChangeAspect="1"/>
          </p:cNvPicPr>
          <p:nvPr/>
        </p:nvPicPr>
        <p:blipFill>
          <a:blip r:embed="rId4">
            <a:extLst/>
          </a:blip>
          <a:srcRect l="5262" t="17049" r="17003" b="23007"/>
          <a:stretch>
            <a:fillRect/>
          </a:stretch>
        </p:blipFill>
        <p:spPr>
          <a:xfrm rot="780000">
            <a:off x="15219005" y="4380268"/>
            <a:ext cx="1715295" cy="1711723"/>
          </a:xfrm>
          <a:custGeom>
            <a:avLst/>
            <a:gdLst/>
            <a:ahLst/>
            <a:cxnLst>
              <a:cxn ang="0">
                <a:pos x="wd2" y="hd2"/>
              </a:cxn>
              <a:cxn ang="5400000">
                <a:pos x="wd2" y="hd2"/>
              </a:cxn>
              <a:cxn ang="10800000">
                <a:pos x="wd2" y="hd2"/>
              </a:cxn>
              <a:cxn ang="16200000">
                <a:pos x="wd2" y="hd2"/>
              </a:cxn>
            </a:cxnLst>
            <a:rect l="0" t="0" r="r" b="b"/>
            <a:pathLst>
              <a:path w="21570" h="21600" fill="norm" stroke="1" extrusionOk="0">
                <a:moveTo>
                  <a:pt x="19224" y="0"/>
                </a:moveTo>
                <a:cubicBezTo>
                  <a:pt x="18517" y="0"/>
                  <a:pt x="18384" y="40"/>
                  <a:pt x="18306" y="285"/>
                </a:cubicBezTo>
                <a:cubicBezTo>
                  <a:pt x="18257" y="443"/>
                  <a:pt x="18273" y="649"/>
                  <a:pt x="18341" y="741"/>
                </a:cubicBezTo>
                <a:cubicBezTo>
                  <a:pt x="18612" y="1107"/>
                  <a:pt x="18460" y="1328"/>
                  <a:pt x="17962" y="1292"/>
                </a:cubicBezTo>
                <a:cubicBezTo>
                  <a:pt x="16724" y="1203"/>
                  <a:pt x="14391" y="1208"/>
                  <a:pt x="14064" y="1297"/>
                </a:cubicBezTo>
                <a:cubicBezTo>
                  <a:pt x="13643" y="1412"/>
                  <a:pt x="13571" y="1742"/>
                  <a:pt x="13390" y="4512"/>
                </a:cubicBezTo>
                <a:cubicBezTo>
                  <a:pt x="13304" y="5837"/>
                  <a:pt x="13231" y="6218"/>
                  <a:pt x="13016" y="6465"/>
                </a:cubicBezTo>
                <a:cubicBezTo>
                  <a:pt x="12869" y="6635"/>
                  <a:pt x="12661" y="6946"/>
                  <a:pt x="12557" y="7157"/>
                </a:cubicBezTo>
                <a:cubicBezTo>
                  <a:pt x="12391" y="7492"/>
                  <a:pt x="12396" y="7574"/>
                  <a:pt x="12602" y="7803"/>
                </a:cubicBezTo>
                <a:cubicBezTo>
                  <a:pt x="12962" y="8204"/>
                  <a:pt x="12642" y="8356"/>
                  <a:pt x="11369" y="8394"/>
                </a:cubicBezTo>
                <a:lnTo>
                  <a:pt x="10261" y="8429"/>
                </a:lnTo>
                <a:lnTo>
                  <a:pt x="10201" y="7532"/>
                </a:lnTo>
                <a:lnTo>
                  <a:pt x="10136" y="6636"/>
                </a:lnTo>
                <a:lnTo>
                  <a:pt x="10061" y="7542"/>
                </a:lnTo>
                <a:lnTo>
                  <a:pt x="9987" y="8449"/>
                </a:lnTo>
                <a:lnTo>
                  <a:pt x="9328" y="8494"/>
                </a:lnTo>
                <a:lnTo>
                  <a:pt x="8669" y="8539"/>
                </a:lnTo>
                <a:lnTo>
                  <a:pt x="8674" y="9961"/>
                </a:lnTo>
                <a:cubicBezTo>
                  <a:pt x="8677" y="10744"/>
                  <a:pt x="8624" y="11572"/>
                  <a:pt x="8559" y="11799"/>
                </a:cubicBezTo>
                <a:lnTo>
                  <a:pt x="8444" y="12210"/>
                </a:lnTo>
                <a:lnTo>
                  <a:pt x="6927" y="12195"/>
                </a:lnTo>
                <a:cubicBezTo>
                  <a:pt x="5443" y="12177"/>
                  <a:pt x="5330" y="12264"/>
                  <a:pt x="6518" y="12520"/>
                </a:cubicBezTo>
                <a:cubicBezTo>
                  <a:pt x="7429" y="12717"/>
                  <a:pt x="7242" y="13036"/>
                  <a:pt x="6129" y="13186"/>
                </a:cubicBezTo>
                <a:lnTo>
                  <a:pt x="5185" y="13317"/>
                </a:lnTo>
                <a:lnTo>
                  <a:pt x="5225" y="13742"/>
                </a:lnTo>
                <a:cubicBezTo>
                  <a:pt x="5257" y="14063"/>
                  <a:pt x="5353" y="14189"/>
                  <a:pt x="5615" y="14253"/>
                </a:cubicBezTo>
                <a:cubicBezTo>
                  <a:pt x="5812" y="14301"/>
                  <a:pt x="5948" y="14424"/>
                  <a:pt x="5929" y="14539"/>
                </a:cubicBezTo>
                <a:cubicBezTo>
                  <a:pt x="5880" y="14836"/>
                  <a:pt x="7368" y="15427"/>
                  <a:pt x="8589" y="15595"/>
                </a:cubicBezTo>
                <a:cubicBezTo>
                  <a:pt x="9045" y="15658"/>
                  <a:pt x="9282" y="15768"/>
                  <a:pt x="9393" y="15976"/>
                </a:cubicBezTo>
                <a:cubicBezTo>
                  <a:pt x="9479" y="16138"/>
                  <a:pt x="9535" y="16287"/>
                  <a:pt x="9522" y="16306"/>
                </a:cubicBezTo>
                <a:cubicBezTo>
                  <a:pt x="9509" y="16326"/>
                  <a:pt x="9502" y="16509"/>
                  <a:pt x="9502" y="16712"/>
                </a:cubicBezTo>
                <a:lnTo>
                  <a:pt x="9502" y="17083"/>
                </a:lnTo>
                <a:lnTo>
                  <a:pt x="11060" y="17003"/>
                </a:lnTo>
                <a:cubicBezTo>
                  <a:pt x="12697" y="16921"/>
                  <a:pt x="13212" y="16798"/>
                  <a:pt x="13625" y="16382"/>
                </a:cubicBezTo>
                <a:cubicBezTo>
                  <a:pt x="13862" y="16143"/>
                  <a:pt x="14507" y="15895"/>
                  <a:pt x="15367" y="15715"/>
                </a:cubicBezTo>
                <a:cubicBezTo>
                  <a:pt x="15580" y="15671"/>
                  <a:pt x="15720" y="15584"/>
                  <a:pt x="15681" y="15520"/>
                </a:cubicBezTo>
                <a:cubicBezTo>
                  <a:pt x="15642" y="15456"/>
                  <a:pt x="15735" y="15292"/>
                  <a:pt x="15886" y="15155"/>
                </a:cubicBezTo>
                <a:cubicBezTo>
                  <a:pt x="16223" y="14847"/>
                  <a:pt x="16229" y="14682"/>
                  <a:pt x="15916" y="14448"/>
                </a:cubicBezTo>
                <a:cubicBezTo>
                  <a:pt x="15549" y="14176"/>
                  <a:pt x="15864" y="13916"/>
                  <a:pt x="16340" y="14098"/>
                </a:cubicBezTo>
                <a:cubicBezTo>
                  <a:pt x="16540" y="14175"/>
                  <a:pt x="16738" y="14184"/>
                  <a:pt x="16779" y="14118"/>
                </a:cubicBezTo>
                <a:cubicBezTo>
                  <a:pt x="16820" y="14051"/>
                  <a:pt x="16668" y="13928"/>
                  <a:pt x="16440" y="13847"/>
                </a:cubicBezTo>
                <a:cubicBezTo>
                  <a:pt x="15984" y="13688"/>
                  <a:pt x="15901" y="13405"/>
                  <a:pt x="16235" y="13126"/>
                </a:cubicBezTo>
                <a:cubicBezTo>
                  <a:pt x="16353" y="13028"/>
                  <a:pt x="16420" y="12869"/>
                  <a:pt x="16385" y="12776"/>
                </a:cubicBezTo>
                <a:cubicBezTo>
                  <a:pt x="16349" y="12682"/>
                  <a:pt x="16389" y="12536"/>
                  <a:pt x="16475" y="12450"/>
                </a:cubicBezTo>
                <a:cubicBezTo>
                  <a:pt x="16590" y="12334"/>
                  <a:pt x="16558" y="12295"/>
                  <a:pt x="16345" y="12295"/>
                </a:cubicBezTo>
                <a:cubicBezTo>
                  <a:pt x="15982" y="12295"/>
                  <a:pt x="15661" y="11942"/>
                  <a:pt x="15891" y="11799"/>
                </a:cubicBezTo>
                <a:cubicBezTo>
                  <a:pt x="15977" y="11745"/>
                  <a:pt x="16014" y="11583"/>
                  <a:pt x="15975" y="11434"/>
                </a:cubicBezTo>
                <a:cubicBezTo>
                  <a:pt x="15925" y="11238"/>
                  <a:pt x="16001" y="11123"/>
                  <a:pt x="16250" y="11028"/>
                </a:cubicBezTo>
                <a:cubicBezTo>
                  <a:pt x="16829" y="10806"/>
                  <a:pt x="17106" y="10876"/>
                  <a:pt x="17363" y="11313"/>
                </a:cubicBezTo>
                <a:cubicBezTo>
                  <a:pt x="17554" y="11639"/>
                  <a:pt x="17704" y="11734"/>
                  <a:pt x="18047" y="11734"/>
                </a:cubicBezTo>
                <a:cubicBezTo>
                  <a:pt x="18328" y="11734"/>
                  <a:pt x="18520" y="11650"/>
                  <a:pt x="18576" y="11504"/>
                </a:cubicBezTo>
                <a:cubicBezTo>
                  <a:pt x="18691" y="11201"/>
                  <a:pt x="18655" y="11179"/>
                  <a:pt x="18002" y="11123"/>
                </a:cubicBezTo>
                <a:cubicBezTo>
                  <a:pt x="17355" y="11068"/>
                  <a:pt x="17133" y="10956"/>
                  <a:pt x="17133" y="10687"/>
                </a:cubicBezTo>
                <a:cubicBezTo>
                  <a:pt x="17133" y="10410"/>
                  <a:pt x="17363" y="10303"/>
                  <a:pt x="17647" y="10452"/>
                </a:cubicBezTo>
                <a:cubicBezTo>
                  <a:pt x="18059" y="10668"/>
                  <a:pt x="19489" y="10738"/>
                  <a:pt x="19489" y="10542"/>
                </a:cubicBezTo>
                <a:cubicBezTo>
                  <a:pt x="19489" y="10449"/>
                  <a:pt x="19585" y="10191"/>
                  <a:pt x="19699" y="9971"/>
                </a:cubicBezTo>
                <a:cubicBezTo>
                  <a:pt x="19929" y="9526"/>
                  <a:pt x="19978" y="8509"/>
                  <a:pt x="19778" y="8303"/>
                </a:cubicBezTo>
                <a:cubicBezTo>
                  <a:pt x="19704" y="8227"/>
                  <a:pt x="19689" y="7617"/>
                  <a:pt x="19743" y="6851"/>
                </a:cubicBezTo>
                <a:lnTo>
                  <a:pt x="19838" y="5529"/>
                </a:lnTo>
                <a:lnTo>
                  <a:pt x="20392" y="5414"/>
                </a:lnTo>
                <a:cubicBezTo>
                  <a:pt x="20698" y="5349"/>
                  <a:pt x="21089" y="5264"/>
                  <a:pt x="21261" y="5228"/>
                </a:cubicBezTo>
                <a:cubicBezTo>
                  <a:pt x="21540" y="5171"/>
                  <a:pt x="21570" y="5079"/>
                  <a:pt x="21570" y="4382"/>
                </a:cubicBezTo>
                <a:cubicBezTo>
                  <a:pt x="21570" y="3742"/>
                  <a:pt x="21503" y="3526"/>
                  <a:pt x="21201" y="3165"/>
                </a:cubicBezTo>
                <a:cubicBezTo>
                  <a:pt x="20692" y="2557"/>
                  <a:pt x="20043" y="1049"/>
                  <a:pt x="20043" y="476"/>
                </a:cubicBezTo>
                <a:lnTo>
                  <a:pt x="20043" y="0"/>
                </a:lnTo>
                <a:lnTo>
                  <a:pt x="19224" y="0"/>
                </a:lnTo>
                <a:close/>
                <a:moveTo>
                  <a:pt x="20981" y="7823"/>
                </a:moveTo>
                <a:cubicBezTo>
                  <a:pt x="20573" y="7823"/>
                  <a:pt x="20532" y="7864"/>
                  <a:pt x="20532" y="8243"/>
                </a:cubicBezTo>
                <a:cubicBezTo>
                  <a:pt x="20532" y="8719"/>
                  <a:pt x="20545" y="8728"/>
                  <a:pt x="21056" y="8489"/>
                </a:cubicBezTo>
                <a:cubicBezTo>
                  <a:pt x="21600" y="8234"/>
                  <a:pt x="21554" y="7823"/>
                  <a:pt x="20981" y="7823"/>
                </a:cubicBezTo>
                <a:close/>
                <a:moveTo>
                  <a:pt x="579" y="8529"/>
                </a:moveTo>
                <a:cubicBezTo>
                  <a:pt x="237" y="8536"/>
                  <a:pt x="196" y="8564"/>
                  <a:pt x="399" y="8644"/>
                </a:cubicBezTo>
                <a:cubicBezTo>
                  <a:pt x="553" y="8705"/>
                  <a:pt x="679" y="8914"/>
                  <a:pt x="704" y="9145"/>
                </a:cubicBezTo>
                <a:cubicBezTo>
                  <a:pt x="773" y="9798"/>
                  <a:pt x="870" y="9948"/>
                  <a:pt x="1173" y="9851"/>
                </a:cubicBezTo>
                <a:cubicBezTo>
                  <a:pt x="1347" y="9795"/>
                  <a:pt x="1602" y="9868"/>
                  <a:pt x="1852" y="10046"/>
                </a:cubicBezTo>
                <a:cubicBezTo>
                  <a:pt x="2070" y="10203"/>
                  <a:pt x="2421" y="10397"/>
                  <a:pt x="2630" y="10477"/>
                </a:cubicBezTo>
                <a:cubicBezTo>
                  <a:pt x="2941" y="10596"/>
                  <a:pt x="2994" y="10680"/>
                  <a:pt x="2925" y="10958"/>
                </a:cubicBezTo>
                <a:cubicBezTo>
                  <a:pt x="2878" y="11145"/>
                  <a:pt x="2906" y="11342"/>
                  <a:pt x="2989" y="11393"/>
                </a:cubicBezTo>
                <a:cubicBezTo>
                  <a:pt x="3073" y="11445"/>
                  <a:pt x="3109" y="11610"/>
                  <a:pt x="3069" y="11764"/>
                </a:cubicBezTo>
                <a:cubicBezTo>
                  <a:pt x="3029" y="11918"/>
                  <a:pt x="3048" y="12149"/>
                  <a:pt x="3114" y="12275"/>
                </a:cubicBezTo>
                <a:cubicBezTo>
                  <a:pt x="3318" y="12663"/>
                  <a:pt x="3442" y="13051"/>
                  <a:pt x="3414" y="13231"/>
                </a:cubicBezTo>
                <a:cubicBezTo>
                  <a:pt x="3399" y="13326"/>
                  <a:pt x="3523" y="13596"/>
                  <a:pt x="3693" y="13827"/>
                </a:cubicBezTo>
                <a:cubicBezTo>
                  <a:pt x="4079" y="14353"/>
                  <a:pt x="4245" y="14356"/>
                  <a:pt x="4547" y="13842"/>
                </a:cubicBezTo>
                <a:cubicBezTo>
                  <a:pt x="4861" y="13306"/>
                  <a:pt x="4847" y="12958"/>
                  <a:pt x="4502" y="12741"/>
                </a:cubicBezTo>
                <a:cubicBezTo>
                  <a:pt x="4171" y="12532"/>
                  <a:pt x="4262" y="12295"/>
                  <a:pt x="4671" y="12295"/>
                </a:cubicBezTo>
                <a:cubicBezTo>
                  <a:pt x="4910" y="12295"/>
                  <a:pt x="4925" y="12259"/>
                  <a:pt x="4781" y="12085"/>
                </a:cubicBezTo>
                <a:cubicBezTo>
                  <a:pt x="4686" y="11969"/>
                  <a:pt x="4665" y="11863"/>
                  <a:pt x="4731" y="11854"/>
                </a:cubicBezTo>
                <a:cubicBezTo>
                  <a:pt x="4798" y="11845"/>
                  <a:pt x="4666" y="11803"/>
                  <a:pt x="4442" y="11754"/>
                </a:cubicBezTo>
                <a:cubicBezTo>
                  <a:pt x="3909" y="11639"/>
                  <a:pt x="3959" y="11408"/>
                  <a:pt x="4537" y="11298"/>
                </a:cubicBezTo>
                <a:cubicBezTo>
                  <a:pt x="4984" y="11214"/>
                  <a:pt x="4980" y="11208"/>
                  <a:pt x="4402" y="11173"/>
                </a:cubicBezTo>
                <a:cubicBezTo>
                  <a:pt x="4078" y="11153"/>
                  <a:pt x="3734" y="11129"/>
                  <a:pt x="3638" y="11118"/>
                </a:cubicBezTo>
                <a:cubicBezTo>
                  <a:pt x="3512" y="11104"/>
                  <a:pt x="3477" y="10807"/>
                  <a:pt x="3509" y="10031"/>
                </a:cubicBezTo>
                <a:lnTo>
                  <a:pt x="3553" y="8965"/>
                </a:lnTo>
                <a:lnTo>
                  <a:pt x="3134" y="8874"/>
                </a:lnTo>
                <a:cubicBezTo>
                  <a:pt x="2903" y="8823"/>
                  <a:pt x="2368" y="8779"/>
                  <a:pt x="1946" y="8779"/>
                </a:cubicBezTo>
                <a:cubicBezTo>
                  <a:pt x="1525" y="8779"/>
                  <a:pt x="1142" y="8725"/>
                  <a:pt x="1098" y="8654"/>
                </a:cubicBezTo>
                <a:cubicBezTo>
                  <a:pt x="1054" y="8583"/>
                  <a:pt x="822" y="8523"/>
                  <a:pt x="579" y="8529"/>
                </a:cubicBezTo>
                <a:close/>
                <a:moveTo>
                  <a:pt x="21261" y="8854"/>
                </a:moveTo>
                <a:cubicBezTo>
                  <a:pt x="21228" y="8845"/>
                  <a:pt x="21157" y="8883"/>
                  <a:pt x="21036" y="8960"/>
                </a:cubicBezTo>
                <a:cubicBezTo>
                  <a:pt x="20882" y="9056"/>
                  <a:pt x="20786" y="9189"/>
                  <a:pt x="20826" y="9255"/>
                </a:cubicBezTo>
                <a:cubicBezTo>
                  <a:pt x="20939" y="9439"/>
                  <a:pt x="21219" y="9294"/>
                  <a:pt x="21271" y="9025"/>
                </a:cubicBezTo>
                <a:cubicBezTo>
                  <a:pt x="21291" y="8920"/>
                  <a:pt x="21294" y="8864"/>
                  <a:pt x="21261" y="8854"/>
                </a:cubicBezTo>
                <a:close/>
                <a:moveTo>
                  <a:pt x="6273" y="9806"/>
                </a:moveTo>
                <a:cubicBezTo>
                  <a:pt x="6176" y="9805"/>
                  <a:pt x="6174" y="9909"/>
                  <a:pt x="6174" y="10121"/>
                </a:cubicBezTo>
                <a:cubicBezTo>
                  <a:pt x="6174" y="10660"/>
                  <a:pt x="6458" y="11153"/>
                  <a:pt x="6852" y="11298"/>
                </a:cubicBezTo>
                <a:cubicBezTo>
                  <a:pt x="7355" y="11484"/>
                  <a:pt x="7526" y="11480"/>
                  <a:pt x="7591" y="11283"/>
                </a:cubicBezTo>
                <a:cubicBezTo>
                  <a:pt x="7728" y="10869"/>
                  <a:pt x="7495" y="10466"/>
                  <a:pt x="6927" y="10131"/>
                </a:cubicBezTo>
                <a:cubicBezTo>
                  <a:pt x="6559" y="9914"/>
                  <a:pt x="6371" y="9807"/>
                  <a:pt x="6273" y="9806"/>
                </a:cubicBezTo>
                <a:close/>
                <a:moveTo>
                  <a:pt x="0" y="13402"/>
                </a:moveTo>
                <a:lnTo>
                  <a:pt x="0" y="21600"/>
                </a:lnTo>
                <a:lnTo>
                  <a:pt x="329" y="21600"/>
                </a:lnTo>
                <a:cubicBezTo>
                  <a:pt x="335" y="21595"/>
                  <a:pt x="332" y="21589"/>
                  <a:pt x="339" y="21585"/>
                </a:cubicBezTo>
                <a:cubicBezTo>
                  <a:pt x="421" y="21534"/>
                  <a:pt x="446" y="21424"/>
                  <a:pt x="394" y="21340"/>
                </a:cubicBezTo>
                <a:cubicBezTo>
                  <a:pt x="244" y="21095"/>
                  <a:pt x="223" y="20396"/>
                  <a:pt x="364" y="20308"/>
                </a:cubicBezTo>
                <a:cubicBezTo>
                  <a:pt x="441" y="20260"/>
                  <a:pt x="433" y="20151"/>
                  <a:pt x="339" y="20037"/>
                </a:cubicBezTo>
                <a:cubicBezTo>
                  <a:pt x="251" y="19931"/>
                  <a:pt x="232" y="19768"/>
                  <a:pt x="294" y="19667"/>
                </a:cubicBezTo>
                <a:cubicBezTo>
                  <a:pt x="472" y="19380"/>
                  <a:pt x="500" y="18973"/>
                  <a:pt x="354" y="18795"/>
                </a:cubicBezTo>
                <a:cubicBezTo>
                  <a:pt x="281" y="18706"/>
                  <a:pt x="224" y="18510"/>
                  <a:pt x="230" y="18360"/>
                </a:cubicBezTo>
                <a:cubicBezTo>
                  <a:pt x="235" y="18210"/>
                  <a:pt x="203" y="17538"/>
                  <a:pt x="160" y="16867"/>
                </a:cubicBezTo>
                <a:cubicBezTo>
                  <a:pt x="114" y="16153"/>
                  <a:pt x="137" y="15614"/>
                  <a:pt x="215" y="15565"/>
                </a:cubicBezTo>
                <a:cubicBezTo>
                  <a:pt x="287" y="15520"/>
                  <a:pt x="307" y="15415"/>
                  <a:pt x="255" y="15330"/>
                </a:cubicBezTo>
                <a:cubicBezTo>
                  <a:pt x="151" y="15162"/>
                  <a:pt x="71" y="14441"/>
                  <a:pt x="0" y="13402"/>
                </a:cubicBezTo>
                <a:close/>
                <a:moveTo>
                  <a:pt x="4621" y="17183"/>
                </a:moveTo>
                <a:lnTo>
                  <a:pt x="4676" y="17954"/>
                </a:lnTo>
                <a:cubicBezTo>
                  <a:pt x="4713" y="18479"/>
                  <a:pt x="4670" y="18777"/>
                  <a:pt x="4547" y="18881"/>
                </a:cubicBezTo>
                <a:cubicBezTo>
                  <a:pt x="4316" y="19073"/>
                  <a:pt x="4314" y="19287"/>
                  <a:pt x="4542" y="19241"/>
                </a:cubicBezTo>
                <a:cubicBezTo>
                  <a:pt x="4642" y="19221"/>
                  <a:pt x="4730" y="19384"/>
                  <a:pt x="4756" y="19627"/>
                </a:cubicBezTo>
                <a:cubicBezTo>
                  <a:pt x="4781" y="19857"/>
                  <a:pt x="4860" y="20105"/>
                  <a:pt x="4931" y="20178"/>
                </a:cubicBezTo>
                <a:cubicBezTo>
                  <a:pt x="5001" y="20251"/>
                  <a:pt x="5061" y="20432"/>
                  <a:pt x="5061" y="20583"/>
                </a:cubicBezTo>
                <a:cubicBezTo>
                  <a:pt x="5061" y="20734"/>
                  <a:pt x="5091" y="20829"/>
                  <a:pt x="5131" y="20789"/>
                </a:cubicBezTo>
                <a:cubicBezTo>
                  <a:pt x="5170" y="20749"/>
                  <a:pt x="5530" y="20791"/>
                  <a:pt x="5929" y="20889"/>
                </a:cubicBezTo>
                <a:cubicBezTo>
                  <a:pt x="6328" y="20986"/>
                  <a:pt x="6658" y="21073"/>
                  <a:pt x="6663" y="21079"/>
                </a:cubicBezTo>
                <a:cubicBezTo>
                  <a:pt x="6667" y="21086"/>
                  <a:pt x="6687" y="20211"/>
                  <a:pt x="6708" y="19136"/>
                </a:cubicBezTo>
                <a:lnTo>
                  <a:pt x="6748" y="17183"/>
                </a:lnTo>
                <a:lnTo>
                  <a:pt x="5684" y="17183"/>
                </a:lnTo>
                <a:lnTo>
                  <a:pt x="4621" y="17183"/>
                </a:lnTo>
                <a:close/>
                <a:moveTo>
                  <a:pt x="10046" y="17458"/>
                </a:moveTo>
                <a:cubicBezTo>
                  <a:pt x="9966" y="17458"/>
                  <a:pt x="9939" y="17522"/>
                  <a:pt x="9987" y="17599"/>
                </a:cubicBezTo>
                <a:cubicBezTo>
                  <a:pt x="10034" y="17675"/>
                  <a:pt x="10098" y="17739"/>
                  <a:pt x="10131" y="17739"/>
                </a:cubicBezTo>
                <a:cubicBezTo>
                  <a:pt x="10165" y="17739"/>
                  <a:pt x="10196" y="17675"/>
                  <a:pt x="10196" y="17599"/>
                </a:cubicBezTo>
                <a:cubicBezTo>
                  <a:pt x="10196" y="17522"/>
                  <a:pt x="10127" y="17458"/>
                  <a:pt x="10046" y="17458"/>
                </a:cubicBezTo>
                <a:close/>
                <a:moveTo>
                  <a:pt x="16160" y="17879"/>
                </a:moveTo>
                <a:cubicBezTo>
                  <a:pt x="16006" y="17879"/>
                  <a:pt x="15881" y="17973"/>
                  <a:pt x="15881" y="18089"/>
                </a:cubicBezTo>
                <a:cubicBezTo>
                  <a:pt x="15881" y="18206"/>
                  <a:pt x="16006" y="18300"/>
                  <a:pt x="16160" y="18300"/>
                </a:cubicBezTo>
                <a:cubicBezTo>
                  <a:pt x="16314" y="18300"/>
                  <a:pt x="16440" y="18206"/>
                  <a:pt x="16440" y="18089"/>
                </a:cubicBezTo>
                <a:cubicBezTo>
                  <a:pt x="16440" y="17973"/>
                  <a:pt x="16314" y="17879"/>
                  <a:pt x="16160" y="17879"/>
                </a:cubicBezTo>
                <a:close/>
                <a:moveTo>
                  <a:pt x="17962" y="18034"/>
                </a:moveTo>
                <a:cubicBezTo>
                  <a:pt x="17773" y="18034"/>
                  <a:pt x="17586" y="18044"/>
                  <a:pt x="17443" y="18059"/>
                </a:cubicBezTo>
                <a:cubicBezTo>
                  <a:pt x="17157" y="18089"/>
                  <a:pt x="17389" y="18109"/>
                  <a:pt x="17962" y="18109"/>
                </a:cubicBezTo>
                <a:cubicBezTo>
                  <a:pt x="18534" y="18109"/>
                  <a:pt x="18772" y="18089"/>
                  <a:pt x="18486" y="18059"/>
                </a:cubicBezTo>
                <a:cubicBezTo>
                  <a:pt x="18343" y="18044"/>
                  <a:pt x="18150" y="18034"/>
                  <a:pt x="17962" y="18034"/>
                </a:cubicBezTo>
                <a:close/>
                <a:moveTo>
                  <a:pt x="16175" y="18715"/>
                </a:moveTo>
                <a:cubicBezTo>
                  <a:pt x="15954" y="18715"/>
                  <a:pt x="15916" y="18825"/>
                  <a:pt x="15916" y="19416"/>
                </a:cubicBezTo>
                <a:cubicBezTo>
                  <a:pt x="15916" y="20007"/>
                  <a:pt x="15954" y="20113"/>
                  <a:pt x="16175" y="20113"/>
                </a:cubicBezTo>
                <a:cubicBezTo>
                  <a:pt x="16396" y="20113"/>
                  <a:pt x="16440" y="20007"/>
                  <a:pt x="16440" y="19416"/>
                </a:cubicBezTo>
                <a:cubicBezTo>
                  <a:pt x="16440" y="18825"/>
                  <a:pt x="16396" y="18715"/>
                  <a:pt x="16175" y="18715"/>
                </a:cubicBezTo>
                <a:close/>
                <a:moveTo>
                  <a:pt x="17538" y="18856"/>
                </a:moveTo>
                <a:cubicBezTo>
                  <a:pt x="17457" y="18856"/>
                  <a:pt x="17431" y="18919"/>
                  <a:pt x="17478" y="18996"/>
                </a:cubicBezTo>
                <a:cubicBezTo>
                  <a:pt x="17525" y="19073"/>
                  <a:pt x="17594" y="19136"/>
                  <a:pt x="17627" y="19136"/>
                </a:cubicBezTo>
                <a:cubicBezTo>
                  <a:pt x="17661" y="19136"/>
                  <a:pt x="17687" y="19073"/>
                  <a:pt x="17687" y="18996"/>
                </a:cubicBezTo>
                <a:cubicBezTo>
                  <a:pt x="17687" y="18919"/>
                  <a:pt x="17618" y="18856"/>
                  <a:pt x="17538" y="18856"/>
                </a:cubicBezTo>
                <a:close/>
                <a:moveTo>
                  <a:pt x="19524" y="18876"/>
                </a:moveTo>
                <a:cubicBezTo>
                  <a:pt x="18665" y="18864"/>
                  <a:pt x="17962" y="18903"/>
                  <a:pt x="17962" y="18961"/>
                </a:cubicBezTo>
                <a:cubicBezTo>
                  <a:pt x="17962" y="19018"/>
                  <a:pt x="18512" y="19048"/>
                  <a:pt x="19180" y="19026"/>
                </a:cubicBezTo>
                <a:cubicBezTo>
                  <a:pt x="21084" y="18963"/>
                  <a:pt x="21229" y="18898"/>
                  <a:pt x="19524" y="18876"/>
                </a:cubicBezTo>
                <a:close/>
                <a:moveTo>
                  <a:pt x="17548" y="19747"/>
                </a:moveTo>
                <a:cubicBezTo>
                  <a:pt x="17459" y="19756"/>
                  <a:pt x="17408" y="19781"/>
                  <a:pt x="17408" y="19827"/>
                </a:cubicBezTo>
                <a:cubicBezTo>
                  <a:pt x="17408" y="19875"/>
                  <a:pt x="17508" y="19916"/>
                  <a:pt x="17647" y="19942"/>
                </a:cubicBezTo>
                <a:cubicBezTo>
                  <a:pt x="17628" y="19877"/>
                  <a:pt x="17619" y="19807"/>
                  <a:pt x="17627" y="19747"/>
                </a:cubicBezTo>
                <a:cubicBezTo>
                  <a:pt x="17599" y="19747"/>
                  <a:pt x="17570" y="19745"/>
                  <a:pt x="17548" y="19747"/>
                </a:cubicBezTo>
                <a:close/>
                <a:moveTo>
                  <a:pt x="17897" y="19772"/>
                </a:moveTo>
                <a:cubicBezTo>
                  <a:pt x="17968" y="19836"/>
                  <a:pt x="18035" y="19906"/>
                  <a:pt x="18087" y="19972"/>
                </a:cubicBezTo>
                <a:cubicBezTo>
                  <a:pt x="18640" y="19965"/>
                  <a:pt x="18601" y="19900"/>
                  <a:pt x="17927" y="19777"/>
                </a:cubicBezTo>
                <a:cubicBezTo>
                  <a:pt x="17915" y="19775"/>
                  <a:pt x="17909" y="19774"/>
                  <a:pt x="17897" y="19772"/>
                </a:cubicBezTo>
                <a:close/>
                <a:moveTo>
                  <a:pt x="18890" y="19792"/>
                </a:moveTo>
                <a:cubicBezTo>
                  <a:pt x="18745" y="19803"/>
                  <a:pt x="18656" y="19825"/>
                  <a:pt x="18656" y="19857"/>
                </a:cubicBezTo>
                <a:cubicBezTo>
                  <a:pt x="18656" y="19921"/>
                  <a:pt x="19079" y="19968"/>
                  <a:pt x="19594" y="19962"/>
                </a:cubicBezTo>
                <a:cubicBezTo>
                  <a:pt x="20670" y="19950"/>
                  <a:pt x="20610" y="19880"/>
                  <a:pt x="19454" y="19797"/>
                </a:cubicBezTo>
                <a:cubicBezTo>
                  <a:pt x="19235" y="19781"/>
                  <a:pt x="19035" y="19781"/>
                  <a:pt x="18890" y="19792"/>
                </a:cubicBezTo>
                <a:close/>
                <a:moveTo>
                  <a:pt x="16160" y="20533"/>
                </a:moveTo>
                <a:cubicBezTo>
                  <a:pt x="16006" y="20533"/>
                  <a:pt x="15881" y="20627"/>
                  <a:pt x="15881" y="20744"/>
                </a:cubicBezTo>
                <a:cubicBezTo>
                  <a:pt x="15881" y="20860"/>
                  <a:pt x="16006" y="20954"/>
                  <a:pt x="16160" y="20954"/>
                </a:cubicBezTo>
                <a:cubicBezTo>
                  <a:pt x="16314" y="20954"/>
                  <a:pt x="16440" y="20860"/>
                  <a:pt x="16440" y="20744"/>
                </a:cubicBezTo>
                <a:cubicBezTo>
                  <a:pt x="16440" y="20627"/>
                  <a:pt x="16314" y="20533"/>
                  <a:pt x="16160" y="20533"/>
                </a:cubicBezTo>
                <a:close/>
                <a:moveTo>
                  <a:pt x="18226" y="20653"/>
                </a:moveTo>
                <a:cubicBezTo>
                  <a:pt x="17847" y="20655"/>
                  <a:pt x="17563" y="20664"/>
                  <a:pt x="17478" y="20679"/>
                </a:cubicBezTo>
                <a:cubicBezTo>
                  <a:pt x="17401" y="20692"/>
                  <a:pt x="17497" y="20751"/>
                  <a:pt x="17687" y="20814"/>
                </a:cubicBezTo>
                <a:cubicBezTo>
                  <a:pt x="17878" y="20877"/>
                  <a:pt x="18159" y="20905"/>
                  <a:pt x="18311" y="20874"/>
                </a:cubicBezTo>
                <a:cubicBezTo>
                  <a:pt x="18464" y="20842"/>
                  <a:pt x="19238" y="20815"/>
                  <a:pt x="20033" y="20814"/>
                </a:cubicBezTo>
                <a:cubicBezTo>
                  <a:pt x="20828" y="20813"/>
                  <a:pt x="21445" y="20779"/>
                  <a:pt x="21405" y="20739"/>
                </a:cubicBezTo>
                <a:cubicBezTo>
                  <a:pt x="21357" y="20690"/>
                  <a:pt x="19364" y="20648"/>
                  <a:pt x="18226" y="20653"/>
                </a:cubicBezTo>
                <a:close/>
                <a:moveTo>
                  <a:pt x="16170" y="21370"/>
                </a:moveTo>
                <a:cubicBezTo>
                  <a:pt x="16066" y="21370"/>
                  <a:pt x="16012" y="21427"/>
                  <a:pt x="15980" y="21600"/>
                </a:cubicBezTo>
                <a:lnTo>
                  <a:pt x="16370" y="21600"/>
                </a:lnTo>
                <a:cubicBezTo>
                  <a:pt x="16334" y="21428"/>
                  <a:pt x="16273" y="21370"/>
                  <a:pt x="16170" y="21370"/>
                </a:cubicBezTo>
                <a:close/>
                <a:moveTo>
                  <a:pt x="18890" y="21470"/>
                </a:moveTo>
                <a:cubicBezTo>
                  <a:pt x="18745" y="21481"/>
                  <a:pt x="18656" y="21503"/>
                  <a:pt x="18656" y="21535"/>
                </a:cubicBezTo>
                <a:cubicBezTo>
                  <a:pt x="18656" y="21542"/>
                  <a:pt x="18681" y="21548"/>
                  <a:pt x="18690" y="21555"/>
                </a:cubicBezTo>
                <a:cubicBezTo>
                  <a:pt x="18833" y="21432"/>
                  <a:pt x="19182" y="21480"/>
                  <a:pt x="19379" y="21600"/>
                </a:cubicBezTo>
                <a:lnTo>
                  <a:pt x="20153" y="21600"/>
                </a:lnTo>
                <a:cubicBezTo>
                  <a:pt x="20315" y="21569"/>
                  <a:pt x="20190" y="21527"/>
                  <a:pt x="19454" y="21475"/>
                </a:cubicBezTo>
                <a:cubicBezTo>
                  <a:pt x="19235" y="21459"/>
                  <a:pt x="19035" y="21459"/>
                  <a:pt x="18890" y="21470"/>
                </a:cubicBezTo>
                <a:close/>
                <a:moveTo>
                  <a:pt x="18017" y="21485"/>
                </a:moveTo>
                <a:cubicBezTo>
                  <a:pt x="17761" y="21471"/>
                  <a:pt x="17496" y="21486"/>
                  <a:pt x="17463" y="21540"/>
                </a:cubicBezTo>
                <a:cubicBezTo>
                  <a:pt x="17448" y="21564"/>
                  <a:pt x="17497" y="21582"/>
                  <a:pt x="17553" y="21600"/>
                </a:cubicBezTo>
                <a:lnTo>
                  <a:pt x="18466" y="21600"/>
                </a:lnTo>
                <a:cubicBezTo>
                  <a:pt x="18470" y="21597"/>
                  <a:pt x="18516" y="21598"/>
                  <a:pt x="18516" y="21595"/>
                </a:cubicBezTo>
                <a:cubicBezTo>
                  <a:pt x="18516" y="21539"/>
                  <a:pt x="18273" y="21499"/>
                  <a:pt x="18017" y="21485"/>
                </a:cubicBezTo>
                <a:close/>
              </a:path>
            </a:pathLst>
          </a:custGeom>
          <a:ln w="12700">
            <a:miter lim="400000"/>
          </a:ln>
        </p:spPr>
      </p:pic>
      <p:pic>
        <p:nvPicPr>
          <p:cNvPr id="616" name="Jersualem Ophel Plan.pdf" descr="Jersualem Ophel Plan.pdf"/>
          <p:cNvPicPr>
            <a:picLocks noChangeAspect="1"/>
          </p:cNvPicPr>
          <p:nvPr/>
        </p:nvPicPr>
        <p:blipFill>
          <a:blip r:embed="rId5">
            <a:extLst/>
          </a:blip>
          <a:srcRect l="17340" t="20318" r="2503" b="18928"/>
          <a:stretch>
            <a:fillRect/>
          </a:stretch>
        </p:blipFill>
        <p:spPr>
          <a:xfrm rot="4329650">
            <a:off x="18930814" y="6714664"/>
            <a:ext cx="1792499" cy="1758158"/>
          </a:xfrm>
          <a:custGeom>
            <a:avLst/>
            <a:gdLst/>
            <a:ahLst/>
            <a:cxnLst>
              <a:cxn ang="0">
                <a:pos x="wd2" y="hd2"/>
              </a:cxn>
              <a:cxn ang="5400000">
                <a:pos x="wd2" y="hd2"/>
              </a:cxn>
              <a:cxn ang="10800000">
                <a:pos x="wd2" y="hd2"/>
              </a:cxn>
              <a:cxn ang="16200000">
                <a:pos x="wd2" y="hd2"/>
              </a:cxn>
            </a:cxnLst>
            <a:rect l="0" t="0" r="r" b="b"/>
            <a:pathLst>
              <a:path w="21534" h="21600" fill="norm" stroke="1" extrusionOk="0">
                <a:moveTo>
                  <a:pt x="20541" y="0"/>
                </a:moveTo>
                <a:cubicBezTo>
                  <a:pt x="20543" y="17"/>
                  <a:pt x="20562" y="43"/>
                  <a:pt x="20556" y="54"/>
                </a:cubicBezTo>
                <a:cubicBezTo>
                  <a:pt x="20542" y="76"/>
                  <a:pt x="20488" y="93"/>
                  <a:pt x="20432" y="93"/>
                </a:cubicBezTo>
                <a:cubicBezTo>
                  <a:pt x="20367" y="93"/>
                  <a:pt x="20322" y="128"/>
                  <a:pt x="20308" y="185"/>
                </a:cubicBezTo>
                <a:cubicBezTo>
                  <a:pt x="20289" y="260"/>
                  <a:pt x="20304" y="273"/>
                  <a:pt x="20408" y="273"/>
                </a:cubicBezTo>
                <a:cubicBezTo>
                  <a:pt x="20429" y="273"/>
                  <a:pt x="20445" y="279"/>
                  <a:pt x="20465" y="283"/>
                </a:cubicBezTo>
                <a:cubicBezTo>
                  <a:pt x="20456" y="263"/>
                  <a:pt x="20451" y="243"/>
                  <a:pt x="20451" y="229"/>
                </a:cubicBezTo>
                <a:cubicBezTo>
                  <a:pt x="20451" y="147"/>
                  <a:pt x="20580" y="5"/>
                  <a:pt x="20656" y="5"/>
                </a:cubicBezTo>
                <a:cubicBezTo>
                  <a:pt x="20657" y="5"/>
                  <a:pt x="20654" y="0"/>
                  <a:pt x="20656" y="0"/>
                </a:cubicBezTo>
                <a:lnTo>
                  <a:pt x="20541" y="0"/>
                </a:lnTo>
                <a:close/>
                <a:moveTo>
                  <a:pt x="20541" y="410"/>
                </a:moveTo>
                <a:cubicBezTo>
                  <a:pt x="20500" y="476"/>
                  <a:pt x="20410" y="541"/>
                  <a:pt x="20332" y="541"/>
                </a:cubicBezTo>
                <a:cubicBezTo>
                  <a:pt x="20245" y="541"/>
                  <a:pt x="20232" y="565"/>
                  <a:pt x="20231" y="687"/>
                </a:cubicBezTo>
                <a:cubicBezTo>
                  <a:pt x="20231" y="774"/>
                  <a:pt x="20205" y="847"/>
                  <a:pt x="20155" y="912"/>
                </a:cubicBezTo>
                <a:cubicBezTo>
                  <a:pt x="20200" y="867"/>
                  <a:pt x="20238" y="811"/>
                  <a:pt x="20279" y="731"/>
                </a:cubicBezTo>
                <a:cubicBezTo>
                  <a:pt x="20350" y="597"/>
                  <a:pt x="20415" y="524"/>
                  <a:pt x="20460" y="531"/>
                </a:cubicBezTo>
                <a:cubicBezTo>
                  <a:pt x="20550" y="547"/>
                  <a:pt x="20581" y="485"/>
                  <a:pt x="20541" y="410"/>
                </a:cubicBezTo>
                <a:close/>
                <a:moveTo>
                  <a:pt x="20737" y="766"/>
                </a:moveTo>
                <a:cubicBezTo>
                  <a:pt x="20659" y="766"/>
                  <a:pt x="20649" y="817"/>
                  <a:pt x="20718" y="887"/>
                </a:cubicBezTo>
                <a:cubicBezTo>
                  <a:pt x="20767" y="938"/>
                  <a:pt x="20632" y="1022"/>
                  <a:pt x="20360" y="1102"/>
                </a:cubicBezTo>
                <a:cubicBezTo>
                  <a:pt x="20302" y="1119"/>
                  <a:pt x="20175" y="1173"/>
                  <a:pt x="20079" y="1219"/>
                </a:cubicBezTo>
                <a:cubicBezTo>
                  <a:pt x="19805" y="1350"/>
                  <a:pt x="19469" y="1439"/>
                  <a:pt x="19426" y="1394"/>
                </a:cubicBezTo>
                <a:cubicBezTo>
                  <a:pt x="19419" y="1388"/>
                  <a:pt x="19414" y="1380"/>
                  <a:pt x="19411" y="1370"/>
                </a:cubicBezTo>
                <a:cubicBezTo>
                  <a:pt x="19367" y="1386"/>
                  <a:pt x="19325" y="1394"/>
                  <a:pt x="19292" y="1394"/>
                </a:cubicBezTo>
                <a:cubicBezTo>
                  <a:pt x="19159" y="1394"/>
                  <a:pt x="19159" y="1397"/>
                  <a:pt x="19240" y="1594"/>
                </a:cubicBezTo>
                <a:cubicBezTo>
                  <a:pt x="19276" y="1683"/>
                  <a:pt x="19282" y="1761"/>
                  <a:pt x="19259" y="1785"/>
                </a:cubicBezTo>
                <a:cubicBezTo>
                  <a:pt x="19236" y="1808"/>
                  <a:pt x="19261" y="1829"/>
                  <a:pt x="19311" y="1833"/>
                </a:cubicBezTo>
                <a:cubicBezTo>
                  <a:pt x="19359" y="1837"/>
                  <a:pt x="19388" y="1814"/>
                  <a:pt x="19383" y="1785"/>
                </a:cubicBezTo>
                <a:cubicBezTo>
                  <a:pt x="19377" y="1755"/>
                  <a:pt x="19422" y="1731"/>
                  <a:pt x="19483" y="1731"/>
                </a:cubicBezTo>
                <a:cubicBezTo>
                  <a:pt x="19563" y="1731"/>
                  <a:pt x="19597" y="1758"/>
                  <a:pt x="19597" y="1824"/>
                </a:cubicBezTo>
                <a:cubicBezTo>
                  <a:pt x="19598" y="1873"/>
                  <a:pt x="19662" y="2009"/>
                  <a:pt x="19740" y="2131"/>
                </a:cubicBezTo>
                <a:cubicBezTo>
                  <a:pt x="19869" y="2332"/>
                  <a:pt x="19879" y="2341"/>
                  <a:pt x="19879" y="2233"/>
                </a:cubicBezTo>
                <a:cubicBezTo>
                  <a:pt x="19879" y="2209"/>
                  <a:pt x="19890" y="2191"/>
                  <a:pt x="19898" y="2170"/>
                </a:cubicBezTo>
                <a:cubicBezTo>
                  <a:pt x="19824" y="2185"/>
                  <a:pt x="19783" y="2168"/>
                  <a:pt x="19817" y="2111"/>
                </a:cubicBezTo>
                <a:cubicBezTo>
                  <a:pt x="19830" y="2089"/>
                  <a:pt x="19787" y="1972"/>
                  <a:pt x="19726" y="1848"/>
                </a:cubicBezTo>
                <a:lnTo>
                  <a:pt x="19616" y="1624"/>
                </a:lnTo>
                <a:lnTo>
                  <a:pt x="19731" y="1546"/>
                </a:lnTo>
                <a:cubicBezTo>
                  <a:pt x="19842" y="1471"/>
                  <a:pt x="19849" y="1474"/>
                  <a:pt x="19931" y="1580"/>
                </a:cubicBezTo>
                <a:cubicBezTo>
                  <a:pt x="19978" y="1640"/>
                  <a:pt x="20033" y="1731"/>
                  <a:pt x="20055" y="1785"/>
                </a:cubicBezTo>
                <a:lnTo>
                  <a:pt x="20093" y="1882"/>
                </a:lnTo>
                <a:lnTo>
                  <a:pt x="20317" y="1770"/>
                </a:lnTo>
                <a:cubicBezTo>
                  <a:pt x="20439" y="1708"/>
                  <a:pt x="20537" y="1636"/>
                  <a:pt x="20537" y="1614"/>
                </a:cubicBezTo>
                <a:cubicBezTo>
                  <a:pt x="20537" y="1576"/>
                  <a:pt x="20496" y="1568"/>
                  <a:pt x="20251" y="1555"/>
                </a:cubicBezTo>
                <a:cubicBezTo>
                  <a:pt x="20195" y="1552"/>
                  <a:pt x="20159" y="1516"/>
                  <a:pt x="20150" y="1453"/>
                </a:cubicBezTo>
                <a:cubicBezTo>
                  <a:pt x="20139" y="1371"/>
                  <a:pt x="20180" y="1331"/>
                  <a:pt x="20384" y="1229"/>
                </a:cubicBezTo>
                <a:lnTo>
                  <a:pt x="20632" y="1102"/>
                </a:lnTo>
                <a:lnTo>
                  <a:pt x="20718" y="1209"/>
                </a:lnTo>
                <a:cubicBezTo>
                  <a:pt x="20789" y="1300"/>
                  <a:pt x="20800" y="1305"/>
                  <a:pt x="20789" y="1234"/>
                </a:cubicBezTo>
                <a:cubicBezTo>
                  <a:pt x="20782" y="1187"/>
                  <a:pt x="20762" y="1120"/>
                  <a:pt x="20742" y="1087"/>
                </a:cubicBezTo>
                <a:cubicBezTo>
                  <a:pt x="20720" y="1052"/>
                  <a:pt x="20723" y="1009"/>
                  <a:pt x="20751" y="980"/>
                </a:cubicBezTo>
                <a:cubicBezTo>
                  <a:pt x="20822" y="907"/>
                  <a:pt x="20814" y="766"/>
                  <a:pt x="20737" y="766"/>
                </a:cubicBezTo>
                <a:close/>
                <a:moveTo>
                  <a:pt x="20804" y="1365"/>
                </a:moveTo>
                <a:cubicBezTo>
                  <a:pt x="20798" y="1375"/>
                  <a:pt x="20807" y="1403"/>
                  <a:pt x="20827" y="1458"/>
                </a:cubicBezTo>
                <a:cubicBezTo>
                  <a:pt x="20842" y="1497"/>
                  <a:pt x="20873" y="1531"/>
                  <a:pt x="20894" y="1531"/>
                </a:cubicBezTo>
                <a:cubicBezTo>
                  <a:pt x="20955" y="1531"/>
                  <a:pt x="20939" y="1456"/>
                  <a:pt x="20866" y="1394"/>
                </a:cubicBezTo>
                <a:cubicBezTo>
                  <a:pt x="20830" y="1364"/>
                  <a:pt x="20810" y="1355"/>
                  <a:pt x="20804" y="1365"/>
                </a:cubicBezTo>
                <a:close/>
                <a:moveTo>
                  <a:pt x="20208" y="2023"/>
                </a:moveTo>
                <a:lnTo>
                  <a:pt x="20084" y="2092"/>
                </a:lnTo>
                <a:cubicBezTo>
                  <a:pt x="20107" y="2153"/>
                  <a:pt x="20117" y="2154"/>
                  <a:pt x="20165" y="2087"/>
                </a:cubicBezTo>
                <a:cubicBezTo>
                  <a:pt x="20185" y="2059"/>
                  <a:pt x="20199" y="2041"/>
                  <a:pt x="20212" y="2038"/>
                </a:cubicBezTo>
                <a:lnTo>
                  <a:pt x="20208" y="2023"/>
                </a:lnTo>
                <a:close/>
                <a:moveTo>
                  <a:pt x="20456" y="2199"/>
                </a:moveTo>
                <a:cubicBezTo>
                  <a:pt x="20532" y="2264"/>
                  <a:pt x="20493" y="2351"/>
                  <a:pt x="20384" y="2418"/>
                </a:cubicBezTo>
                <a:cubicBezTo>
                  <a:pt x="20435" y="2399"/>
                  <a:pt x="20496" y="2360"/>
                  <a:pt x="20541" y="2311"/>
                </a:cubicBezTo>
                <a:lnTo>
                  <a:pt x="20641" y="2204"/>
                </a:lnTo>
                <a:lnTo>
                  <a:pt x="20513" y="2199"/>
                </a:lnTo>
                <a:cubicBezTo>
                  <a:pt x="20491" y="2198"/>
                  <a:pt x="20478" y="2199"/>
                  <a:pt x="20456" y="2199"/>
                </a:cubicBezTo>
                <a:close/>
                <a:moveTo>
                  <a:pt x="21380" y="2331"/>
                </a:moveTo>
                <a:cubicBezTo>
                  <a:pt x="21376" y="2332"/>
                  <a:pt x="21376" y="2338"/>
                  <a:pt x="21376" y="2350"/>
                </a:cubicBezTo>
                <a:cubicBezTo>
                  <a:pt x="21375" y="2394"/>
                  <a:pt x="21403" y="2479"/>
                  <a:pt x="21442" y="2540"/>
                </a:cubicBezTo>
                <a:cubicBezTo>
                  <a:pt x="21550" y="2709"/>
                  <a:pt x="21568" y="2640"/>
                  <a:pt x="21466" y="2443"/>
                </a:cubicBezTo>
                <a:cubicBezTo>
                  <a:pt x="21426" y="2364"/>
                  <a:pt x="21394" y="2325"/>
                  <a:pt x="21380" y="2331"/>
                </a:cubicBezTo>
                <a:close/>
                <a:moveTo>
                  <a:pt x="20289" y="2462"/>
                </a:moveTo>
                <a:cubicBezTo>
                  <a:pt x="20247" y="2478"/>
                  <a:pt x="20208" y="2494"/>
                  <a:pt x="20155" y="2501"/>
                </a:cubicBezTo>
                <a:cubicBezTo>
                  <a:pt x="19929" y="2535"/>
                  <a:pt x="19810" y="2549"/>
                  <a:pt x="19721" y="2555"/>
                </a:cubicBezTo>
                <a:cubicBezTo>
                  <a:pt x="19637" y="2560"/>
                  <a:pt x="19630" y="2583"/>
                  <a:pt x="19650" y="2765"/>
                </a:cubicBezTo>
                <a:cubicBezTo>
                  <a:pt x="19664" y="2891"/>
                  <a:pt x="19651" y="2990"/>
                  <a:pt x="19616" y="3033"/>
                </a:cubicBezTo>
                <a:cubicBezTo>
                  <a:pt x="19569" y="3092"/>
                  <a:pt x="19590" y="3101"/>
                  <a:pt x="19783" y="3101"/>
                </a:cubicBezTo>
                <a:cubicBezTo>
                  <a:pt x="20028" y="3101"/>
                  <a:pt x="20118" y="3168"/>
                  <a:pt x="19960" y="3233"/>
                </a:cubicBezTo>
                <a:cubicBezTo>
                  <a:pt x="19859" y="3274"/>
                  <a:pt x="19857" y="3274"/>
                  <a:pt x="19974" y="3277"/>
                </a:cubicBezTo>
                <a:cubicBezTo>
                  <a:pt x="20039" y="3278"/>
                  <a:pt x="20106" y="3303"/>
                  <a:pt x="20122" y="3330"/>
                </a:cubicBezTo>
                <a:cubicBezTo>
                  <a:pt x="20125" y="3336"/>
                  <a:pt x="20126" y="3342"/>
                  <a:pt x="20127" y="3350"/>
                </a:cubicBezTo>
                <a:cubicBezTo>
                  <a:pt x="20142" y="3281"/>
                  <a:pt x="20157" y="3180"/>
                  <a:pt x="20160" y="3101"/>
                </a:cubicBezTo>
                <a:cubicBezTo>
                  <a:pt x="20165" y="2978"/>
                  <a:pt x="20182" y="2944"/>
                  <a:pt x="20251" y="2940"/>
                </a:cubicBezTo>
                <a:cubicBezTo>
                  <a:pt x="20504" y="2927"/>
                  <a:pt x="20537" y="2915"/>
                  <a:pt x="20537" y="2852"/>
                </a:cubicBezTo>
                <a:cubicBezTo>
                  <a:pt x="20537" y="2815"/>
                  <a:pt x="20503" y="2782"/>
                  <a:pt x="20460" y="2779"/>
                </a:cubicBezTo>
                <a:cubicBezTo>
                  <a:pt x="20418" y="2776"/>
                  <a:pt x="20353" y="2773"/>
                  <a:pt x="20317" y="2769"/>
                </a:cubicBezTo>
                <a:cubicBezTo>
                  <a:pt x="20272" y="2765"/>
                  <a:pt x="20251" y="2716"/>
                  <a:pt x="20251" y="2609"/>
                </a:cubicBezTo>
                <a:cubicBezTo>
                  <a:pt x="20251" y="2528"/>
                  <a:pt x="20264" y="2486"/>
                  <a:pt x="20289" y="2462"/>
                </a:cubicBezTo>
                <a:close/>
                <a:moveTo>
                  <a:pt x="18758" y="2623"/>
                </a:moveTo>
                <a:cubicBezTo>
                  <a:pt x="18727" y="2614"/>
                  <a:pt x="18653" y="2640"/>
                  <a:pt x="18601" y="2682"/>
                </a:cubicBezTo>
                <a:cubicBezTo>
                  <a:pt x="18568" y="2708"/>
                  <a:pt x="18433" y="2779"/>
                  <a:pt x="18305" y="2843"/>
                </a:cubicBezTo>
                <a:lnTo>
                  <a:pt x="18076" y="2960"/>
                </a:lnTo>
                <a:lnTo>
                  <a:pt x="18034" y="2852"/>
                </a:lnTo>
                <a:cubicBezTo>
                  <a:pt x="18011" y="2792"/>
                  <a:pt x="17979" y="2740"/>
                  <a:pt x="17962" y="2740"/>
                </a:cubicBezTo>
                <a:cubicBezTo>
                  <a:pt x="17945" y="2740"/>
                  <a:pt x="17946" y="2758"/>
                  <a:pt x="17962" y="2774"/>
                </a:cubicBezTo>
                <a:cubicBezTo>
                  <a:pt x="17978" y="2791"/>
                  <a:pt x="17948" y="2849"/>
                  <a:pt x="17895" y="2906"/>
                </a:cubicBezTo>
                <a:cubicBezTo>
                  <a:pt x="17822" y="2986"/>
                  <a:pt x="17788" y="2998"/>
                  <a:pt x="17743" y="2960"/>
                </a:cubicBezTo>
                <a:cubicBezTo>
                  <a:pt x="17696" y="2920"/>
                  <a:pt x="17684" y="2931"/>
                  <a:pt x="17695" y="3004"/>
                </a:cubicBezTo>
                <a:cubicBezTo>
                  <a:pt x="17703" y="3054"/>
                  <a:pt x="17735" y="3121"/>
                  <a:pt x="17762" y="3155"/>
                </a:cubicBezTo>
                <a:cubicBezTo>
                  <a:pt x="17789" y="3188"/>
                  <a:pt x="17809" y="3225"/>
                  <a:pt x="17809" y="3238"/>
                </a:cubicBezTo>
                <a:cubicBezTo>
                  <a:pt x="17812" y="3302"/>
                  <a:pt x="17883" y="3446"/>
                  <a:pt x="17948" y="3525"/>
                </a:cubicBezTo>
                <a:cubicBezTo>
                  <a:pt x="18061" y="3663"/>
                  <a:pt x="18132" y="3957"/>
                  <a:pt x="18072" y="4032"/>
                </a:cubicBezTo>
                <a:cubicBezTo>
                  <a:pt x="17992" y="4130"/>
                  <a:pt x="17649" y="4324"/>
                  <a:pt x="17604" y="4296"/>
                </a:cubicBezTo>
                <a:cubicBezTo>
                  <a:pt x="17557" y="4266"/>
                  <a:pt x="17376" y="3922"/>
                  <a:pt x="17376" y="3862"/>
                </a:cubicBezTo>
                <a:cubicBezTo>
                  <a:pt x="17376" y="3839"/>
                  <a:pt x="17325" y="3746"/>
                  <a:pt x="17261" y="3652"/>
                </a:cubicBezTo>
                <a:cubicBezTo>
                  <a:pt x="17197" y="3558"/>
                  <a:pt x="17157" y="3515"/>
                  <a:pt x="17171" y="3554"/>
                </a:cubicBezTo>
                <a:cubicBezTo>
                  <a:pt x="17196" y="3630"/>
                  <a:pt x="16986" y="3862"/>
                  <a:pt x="16894" y="3862"/>
                </a:cubicBezTo>
                <a:cubicBezTo>
                  <a:pt x="16865" y="3862"/>
                  <a:pt x="16883" y="3921"/>
                  <a:pt x="16937" y="3998"/>
                </a:cubicBezTo>
                <a:cubicBezTo>
                  <a:pt x="16989" y="4072"/>
                  <a:pt x="17021" y="4135"/>
                  <a:pt x="17008" y="4135"/>
                </a:cubicBezTo>
                <a:cubicBezTo>
                  <a:pt x="16995" y="4135"/>
                  <a:pt x="17034" y="4210"/>
                  <a:pt x="17094" y="4300"/>
                </a:cubicBezTo>
                <a:cubicBezTo>
                  <a:pt x="17221" y="4492"/>
                  <a:pt x="17273" y="4664"/>
                  <a:pt x="17218" y="4715"/>
                </a:cubicBezTo>
                <a:cubicBezTo>
                  <a:pt x="17129" y="4797"/>
                  <a:pt x="16880" y="4852"/>
                  <a:pt x="16823" y="4803"/>
                </a:cubicBezTo>
                <a:cubicBezTo>
                  <a:pt x="16749" y="4741"/>
                  <a:pt x="16661" y="4794"/>
                  <a:pt x="16694" y="4881"/>
                </a:cubicBezTo>
                <a:cubicBezTo>
                  <a:pt x="16735" y="4992"/>
                  <a:pt x="16596" y="5212"/>
                  <a:pt x="16484" y="5212"/>
                </a:cubicBezTo>
                <a:cubicBezTo>
                  <a:pt x="16429" y="5212"/>
                  <a:pt x="16345" y="5239"/>
                  <a:pt x="16298" y="5276"/>
                </a:cubicBezTo>
                <a:cubicBezTo>
                  <a:pt x="16251" y="5312"/>
                  <a:pt x="16161" y="5343"/>
                  <a:pt x="16098" y="5344"/>
                </a:cubicBezTo>
                <a:cubicBezTo>
                  <a:pt x="16035" y="5345"/>
                  <a:pt x="15936" y="5387"/>
                  <a:pt x="15874" y="5437"/>
                </a:cubicBezTo>
                <a:cubicBezTo>
                  <a:pt x="15765" y="5524"/>
                  <a:pt x="15758" y="5525"/>
                  <a:pt x="15702" y="5446"/>
                </a:cubicBezTo>
                <a:cubicBezTo>
                  <a:pt x="15637" y="5354"/>
                  <a:pt x="15501" y="5254"/>
                  <a:pt x="15550" y="5334"/>
                </a:cubicBezTo>
                <a:cubicBezTo>
                  <a:pt x="15595" y="5409"/>
                  <a:pt x="15501" y="5447"/>
                  <a:pt x="15402" y="5393"/>
                </a:cubicBezTo>
                <a:cubicBezTo>
                  <a:pt x="15280" y="5326"/>
                  <a:pt x="15290" y="5361"/>
                  <a:pt x="15445" y="5534"/>
                </a:cubicBezTo>
                <a:cubicBezTo>
                  <a:pt x="15517" y="5615"/>
                  <a:pt x="15578" y="5701"/>
                  <a:pt x="15578" y="5729"/>
                </a:cubicBezTo>
                <a:cubicBezTo>
                  <a:pt x="15578" y="5757"/>
                  <a:pt x="15616" y="5816"/>
                  <a:pt x="15664" y="5861"/>
                </a:cubicBezTo>
                <a:cubicBezTo>
                  <a:pt x="15712" y="5905"/>
                  <a:pt x="15755" y="5970"/>
                  <a:pt x="15755" y="6002"/>
                </a:cubicBezTo>
                <a:cubicBezTo>
                  <a:pt x="15755" y="6100"/>
                  <a:pt x="15914" y="6164"/>
                  <a:pt x="15974" y="6090"/>
                </a:cubicBezTo>
                <a:cubicBezTo>
                  <a:pt x="16002" y="6055"/>
                  <a:pt x="16053" y="6037"/>
                  <a:pt x="16088" y="6051"/>
                </a:cubicBezTo>
                <a:cubicBezTo>
                  <a:pt x="16124" y="6065"/>
                  <a:pt x="16228" y="6016"/>
                  <a:pt x="16317" y="5944"/>
                </a:cubicBezTo>
                <a:cubicBezTo>
                  <a:pt x="16406" y="5871"/>
                  <a:pt x="16549" y="5781"/>
                  <a:pt x="16637" y="5739"/>
                </a:cubicBezTo>
                <a:cubicBezTo>
                  <a:pt x="16805" y="5659"/>
                  <a:pt x="16879" y="5545"/>
                  <a:pt x="16818" y="5461"/>
                </a:cubicBezTo>
                <a:cubicBezTo>
                  <a:pt x="16746" y="5362"/>
                  <a:pt x="16788" y="5288"/>
                  <a:pt x="16961" y="5203"/>
                </a:cubicBezTo>
                <a:cubicBezTo>
                  <a:pt x="17255" y="5058"/>
                  <a:pt x="17265" y="5048"/>
                  <a:pt x="17266" y="4973"/>
                </a:cubicBezTo>
                <a:cubicBezTo>
                  <a:pt x="17266" y="4934"/>
                  <a:pt x="17294" y="4877"/>
                  <a:pt x="17323" y="4847"/>
                </a:cubicBezTo>
                <a:cubicBezTo>
                  <a:pt x="17365" y="4804"/>
                  <a:pt x="17389" y="4824"/>
                  <a:pt x="17442" y="4954"/>
                </a:cubicBezTo>
                <a:cubicBezTo>
                  <a:pt x="17479" y="5045"/>
                  <a:pt x="17512" y="5135"/>
                  <a:pt x="17514" y="5154"/>
                </a:cubicBezTo>
                <a:cubicBezTo>
                  <a:pt x="17515" y="5172"/>
                  <a:pt x="17539" y="5219"/>
                  <a:pt x="17571" y="5256"/>
                </a:cubicBezTo>
                <a:cubicBezTo>
                  <a:pt x="17698" y="5405"/>
                  <a:pt x="17778" y="5620"/>
                  <a:pt x="17728" y="5680"/>
                </a:cubicBezTo>
                <a:cubicBezTo>
                  <a:pt x="17649" y="5779"/>
                  <a:pt x="17082" y="6153"/>
                  <a:pt x="17013" y="6153"/>
                </a:cubicBezTo>
                <a:cubicBezTo>
                  <a:pt x="16978" y="6153"/>
                  <a:pt x="16924" y="6122"/>
                  <a:pt x="16894" y="6085"/>
                </a:cubicBezTo>
                <a:cubicBezTo>
                  <a:pt x="16812" y="5985"/>
                  <a:pt x="16710" y="6003"/>
                  <a:pt x="16508" y="6153"/>
                </a:cubicBezTo>
                <a:cubicBezTo>
                  <a:pt x="16408" y="6227"/>
                  <a:pt x="16315" y="6290"/>
                  <a:pt x="16303" y="6290"/>
                </a:cubicBezTo>
                <a:cubicBezTo>
                  <a:pt x="16230" y="6287"/>
                  <a:pt x="16020" y="6355"/>
                  <a:pt x="15907" y="6421"/>
                </a:cubicBezTo>
                <a:cubicBezTo>
                  <a:pt x="15766" y="6504"/>
                  <a:pt x="15548" y="6479"/>
                  <a:pt x="15569" y="6382"/>
                </a:cubicBezTo>
                <a:cubicBezTo>
                  <a:pt x="15590" y="6283"/>
                  <a:pt x="15451" y="6278"/>
                  <a:pt x="15321" y="6373"/>
                </a:cubicBezTo>
                <a:cubicBezTo>
                  <a:pt x="15250" y="6424"/>
                  <a:pt x="15162" y="6470"/>
                  <a:pt x="15125" y="6470"/>
                </a:cubicBezTo>
                <a:cubicBezTo>
                  <a:pt x="15051" y="6470"/>
                  <a:pt x="14744" y="6120"/>
                  <a:pt x="14744" y="6036"/>
                </a:cubicBezTo>
                <a:cubicBezTo>
                  <a:pt x="14744" y="6007"/>
                  <a:pt x="14713" y="5960"/>
                  <a:pt x="14677" y="5929"/>
                </a:cubicBezTo>
                <a:cubicBezTo>
                  <a:pt x="14624" y="5884"/>
                  <a:pt x="14601" y="5884"/>
                  <a:pt x="14548" y="5929"/>
                </a:cubicBezTo>
                <a:cubicBezTo>
                  <a:pt x="14456" y="6008"/>
                  <a:pt x="14464" y="6140"/>
                  <a:pt x="14567" y="6197"/>
                </a:cubicBezTo>
                <a:cubicBezTo>
                  <a:pt x="14721" y="6281"/>
                  <a:pt x="14655" y="6646"/>
                  <a:pt x="14486" y="6646"/>
                </a:cubicBezTo>
                <a:cubicBezTo>
                  <a:pt x="14443" y="6646"/>
                  <a:pt x="14371" y="6686"/>
                  <a:pt x="14329" y="6734"/>
                </a:cubicBezTo>
                <a:cubicBezTo>
                  <a:pt x="14287" y="6781"/>
                  <a:pt x="14181" y="6858"/>
                  <a:pt x="14095" y="6899"/>
                </a:cubicBezTo>
                <a:cubicBezTo>
                  <a:pt x="13963" y="6964"/>
                  <a:pt x="13952" y="6981"/>
                  <a:pt x="14014" y="7016"/>
                </a:cubicBezTo>
                <a:cubicBezTo>
                  <a:pt x="14055" y="7040"/>
                  <a:pt x="14077" y="7075"/>
                  <a:pt x="14062" y="7099"/>
                </a:cubicBezTo>
                <a:cubicBezTo>
                  <a:pt x="14017" y="7174"/>
                  <a:pt x="14270" y="7091"/>
                  <a:pt x="14358" y="7002"/>
                </a:cubicBezTo>
                <a:cubicBezTo>
                  <a:pt x="14446" y="6912"/>
                  <a:pt x="14591" y="6891"/>
                  <a:pt x="14634" y="6963"/>
                </a:cubicBezTo>
                <a:cubicBezTo>
                  <a:pt x="14662" y="7009"/>
                  <a:pt x="14397" y="7361"/>
                  <a:pt x="14334" y="7363"/>
                </a:cubicBezTo>
                <a:cubicBezTo>
                  <a:pt x="14314" y="7363"/>
                  <a:pt x="14160" y="7475"/>
                  <a:pt x="13990" y="7611"/>
                </a:cubicBezTo>
                <a:cubicBezTo>
                  <a:pt x="13821" y="7747"/>
                  <a:pt x="13658" y="7860"/>
                  <a:pt x="13628" y="7860"/>
                </a:cubicBezTo>
                <a:cubicBezTo>
                  <a:pt x="13598" y="7860"/>
                  <a:pt x="13536" y="7896"/>
                  <a:pt x="13495" y="7943"/>
                </a:cubicBezTo>
                <a:cubicBezTo>
                  <a:pt x="13453" y="7990"/>
                  <a:pt x="13301" y="8108"/>
                  <a:pt x="13151" y="8201"/>
                </a:cubicBezTo>
                <a:cubicBezTo>
                  <a:pt x="13002" y="8294"/>
                  <a:pt x="12870" y="8374"/>
                  <a:pt x="12861" y="8382"/>
                </a:cubicBezTo>
                <a:cubicBezTo>
                  <a:pt x="12851" y="8389"/>
                  <a:pt x="12874" y="8447"/>
                  <a:pt x="12913" y="8508"/>
                </a:cubicBezTo>
                <a:cubicBezTo>
                  <a:pt x="12981" y="8614"/>
                  <a:pt x="12980" y="8623"/>
                  <a:pt x="12889" y="8689"/>
                </a:cubicBezTo>
                <a:cubicBezTo>
                  <a:pt x="12801" y="8752"/>
                  <a:pt x="12784" y="8747"/>
                  <a:pt x="12694" y="8660"/>
                </a:cubicBezTo>
                <a:lnTo>
                  <a:pt x="12598" y="8567"/>
                </a:lnTo>
                <a:lnTo>
                  <a:pt x="12369" y="8733"/>
                </a:lnTo>
                <a:cubicBezTo>
                  <a:pt x="12244" y="8825"/>
                  <a:pt x="12117" y="8904"/>
                  <a:pt x="12088" y="8908"/>
                </a:cubicBezTo>
                <a:cubicBezTo>
                  <a:pt x="12059" y="8913"/>
                  <a:pt x="11939" y="8998"/>
                  <a:pt x="11821" y="9098"/>
                </a:cubicBezTo>
                <a:cubicBezTo>
                  <a:pt x="11703" y="9198"/>
                  <a:pt x="11450" y="9399"/>
                  <a:pt x="11263" y="9542"/>
                </a:cubicBezTo>
                <a:cubicBezTo>
                  <a:pt x="10920" y="9804"/>
                  <a:pt x="10862" y="9905"/>
                  <a:pt x="10992" y="10015"/>
                </a:cubicBezTo>
                <a:cubicBezTo>
                  <a:pt x="11051" y="10066"/>
                  <a:pt x="11047" y="10083"/>
                  <a:pt x="10958" y="10181"/>
                </a:cubicBezTo>
                <a:cubicBezTo>
                  <a:pt x="10812" y="10342"/>
                  <a:pt x="10357" y="10650"/>
                  <a:pt x="10310" y="10620"/>
                </a:cubicBezTo>
                <a:cubicBezTo>
                  <a:pt x="10287" y="10605"/>
                  <a:pt x="10250" y="10638"/>
                  <a:pt x="10224" y="10688"/>
                </a:cubicBezTo>
                <a:cubicBezTo>
                  <a:pt x="10198" y="10738"/>
                  <a:pt x="10136" y="10776"/>
                  <a:pt x="10090" y="10776"/>
                </a:cubicBezTo>
                <a:cubicBezTo>
                  <a:pt x="10044" y="10776"/>
                  <a:pt x="9996" y="10800"/>
                  <a:pt x="9981" y="10824"/>
                </a:cubicBezTo>
                <a:cubicBezTo>
                  <a:pt x="9933" y="10903"/>
                  <a:pt x="9826" y="10870"/>
                  <a:pt x="9785" y="10766"/>
                </a:cubicBezTo>
                <a:cubicBezTo>
                  <a:pt x="9764" y="10710"/>
                  <a:pt x="9691" y="10605"/>
                  <a:pt x="9623" y="10532"/>
                </a:cubicBezTo>
                <a:cubicBezTo>
                  <a:pt x="9555" y="10458"/>
                  <a:pt x="9499" y="10384"/>
                  <a:pt x="9499" y="10366"/>
                </a:cubicBezTo>
                <a:cubicBezTo>
                  <a:pt x="9499" y="10348"/>
                  <a:pt x="9425" y="10236"/>
                  <a:pt x="9337" y="10117"/>
                </a:cubicBezTo>
                <a:cubicBezTo>
                  <a:pt x="9249" y="9999"/>
                  <a:pt x="9130" y="9821"/>
                  <a:pt x="9075" y="9722"/>
                </a:cubicBezTo>
                <a:cubicBezTo>
                  <a:pt x="9019" y="9624"/>
                  <a:pt x="8911" y="9458"/>
                  <a:pt x="8832" y="9357"/>
                </a:cubicBezTo>
                <a:cubicBezTo>
                  <a:pt x="8752" y="9255"/>
                  <a:pt x="8684" y="9157"/>
                  <a:pt x="8684" y="9132"/>
                </a:cubicBezTo>
                <a:cubicBezTo>
                  <a:pt x="8684" y="9108"/>
                  <a:pt x="8646" y="9050"/>
                  <a:pt x="8598" y="9006"/>
                </a:cubicBezTo>
                <a:cubicBezTo>
                  <a:pt x="8550" y="8961"/>
                  <a:pt x="8512" y="8899"/>
                  <a:pt x="8512" y="8869"/>
                </a:cubicBezTo>
                <a:cubicBezTo>
                  <a:pt x="8512" y="8840"/>
                  <a:pt x="8470" y="8777"/>
                  <a:pt x="8422" y="8733"/>
                </a:cubicBezTo>
                <a:cubicBezTo>
                  <a:pt x="8373" y="8688"/>
                  <a:pt x="8336" y="8636"/>
                  <a:pt x="8336" y="8616"/>
                </a:cubicBezTo>
                <a:cubicBezTo>
                  <a:pt x="8336" y="8595"/>
                  <a:pt x="8246" y="8456"/>
                  <a:pt x="8136" y="8308"/>
                </a:cubicBezTo>
                <a:cubicBezTo>
                  <a:pt x="7972" y="8088"/>
                  <a:pt x="7946" y="8028"/>
                  <a:pt x="7983" y="7957"/>
                </a:cubicBezTo>
                <a:cubicBezTo>
                  <a:pt x="8008" y="7910"/>
                  <a:pt x="8054" y="7856"/>
                  <a:pt x="8093" y="7840"/>
                </a:cubicBezTo>
                <a:cubicBezTo>
                  <a:pt x="8234" y="7785"/>
                  <a:pt x="8266" y="7822"/>
                  <a:pt x="8798" y="8640"/>
                </a:cubicBezTo>
                <a:cubicBezTo>
                  <a:pt x="9026" y="8990"/>
                  <a:pt x="9070" y="9040"/>
                  <a:pt x="9137" y="9050"/>
                </a:cubicBezTo>
                <a:cubicBezTo>
                  <a:pt x="9182" y="9056"/>
                  <a:pt x="9129" y="8961"/>
                  <a:pt x="8989" y="8786"/>
                </a:cubicBezTo>
                <a:cubicBezTo>
                  <a:pt x="8868" y="8634"/>
                  <a:pt x="8664" y="8350"/>
                  <a:pt x="8536" y="8152"/>
                </a:cubicBezTo>
                <a:cubicBezTo>
                  <a:pt x="8322" y="7822"/>
                  <a:pt x="8291" y="7792"/>
                  <a:pt x="8155" y="7792"/>
                </a:cubicBezTo>
                <a:cubicBezTo>
                  <a:pt x="8073" y="7791"/>
                  <a:pt x="7976" y="7812"/>
                  <a:pt x="7935" y="7835"/>
                </a:cubicBezTo>
                <a:cubicBezTo>
                  <a:pt x="7858" y="7880"/>
                  <a:pt x="7705" y="7794"/>
                  <a:pt x="7745" y="7728"/>
                </a:cubicBezTo>
                <a:cubicBezTo>
                  <a:pt x="7756" y="7710"/>
                  <a:pt x="7721" y="7655"/>
                  <a:pt x="7673" y="7611"/>
                </a:cubicBezTo>
                <a:cubicBezTo>
                  <a:pt x="7625" y="7567"/>
                  <a:pt x="7588" y="7511"/>
                  <a:pt x="7587" y="7484"/>
                </a:cubicBezTo>
                <a:cubicBezTo>
                  <a:pt x="7586" y="7457"/>
                  <a:pt x="7525" y="7365"/>
                  <a:pt x="7454" y="7280"/>
                </a:cubicBezTo>
                <a:cubicBezTo>
                  <a:pt x="7382" y="7194"/>
                  <a:pt x="7325" y="7088"/>
                  <a:pt x="7325" y="7046"/>
                </a:cubicBezTo>
                <a:cubicBezTo>
                  <a:pt x="7325" y="7003"/>
                  <a:pt x="7410" y="6895"/>
                  <a:pt x="7511" y="6807"/>
                </a:cubicBezTo>
                <a:cubicBezTo>
                  <a:pt x="7684" y="6656"/>
                  <a:pt x="7698" y="6654"/>
                  <a:pt x="7773" y="6724"/>
                </a:cubicBezTo>
                <a:cubicBezTo>
                  <a:pt x="7879" y="6821"/>
                  <a:pt x="7973" y="6770"/>
                  <a:pt x="8331" y="6421"/>
                </a:cubicBezTo>
                <a:cubicBezTo>
                  <a:pt x="8578" y="6181"/>
                  <a:pt x="8600" y="6143"/>
                  <a:pt x="8584" y="5997"/>
                </a:cubicBezTo>
                <a:cubicBezTo>
                  <a:pt x="8569" y="5859"/>
                  <a:pt x="8583" y="5829"/>
                  <a:pt x="8703" y="5753"/>
                </a:cubicBezTo>
                <a:cubicBezTo>
                  <a:pt x="8779" y="5706"/>
                  <a:pt x="8889" y="5616"/>
                  <a:pt x="8946" y="5554"/>
                </a:cubicBezTo>
                <a:cubicBezTo>
                  <a:pt x="9004" y="5491"/>
                  <a:pt x="9068" y="5448"/>
                  <a:pt x="9089" y="5461"/>
                </a:cubicBezTo>
                <a:cubicBezTo>
                  <a:pt x="9110" y="5474"/>
                  <a:pt x="9124" y="5472"/>
                  <a:pt x="9118" y="5451"/>
                </a:cubicBezTo>
                <a:cubicBezTo>
                  <a:pt x="9111" y="5431"/>
                  <a:pt x="9183" y="5336"/>
                  <a:pt x="9280" y="5242"/>
                </a:cubicBezTo>
                <a:cubicBezTo>
                  <a:pt x="9394" y="5131"/>
                  <a:pt x="9417" y="5087"/>
                  <a:pt x="9351" y="5120"/>
                </a:cubicBezTo>
                <a:cubicBezTo>
                  <a:pt x="9296" y="5148"/>
                  <a:pt x="9216" y="5162"/>
                  <a:pt x="9175" y="5154"/>
                </a:cubicBezTo>
                <a:cubicBezTo>
                  <a:pt x="9134" y="5145"/>
                  <a:pt x="9083" y="5171"/>
                  <a:pt x="9056" y="5207"/>
                </a:cubicBezTo>
                <a:cubicBezTo>
                  <a:pt x="9013" y="5265"/>
                  <a:pt x="8976" y="5256"/>
                  <a:pt x="8817" y="5149"/>
                </a:cubicBezTo>
                <a:cubicBezTo>
                  <a:pt x="8667" y="5047"/>
                  <a:pt x="8646" y="5012"/>
                  <a:pt x="8689" y="4959"/>
                </a:cubicBezTo>
                <a:cubicBezTo>
                  <a:pt x="8719" y="4921"/>
                  <a:pt x="8724" y="4895"/>
                  <a:pt x="8698" y="4895"/>
                </a:cubicBezTo>
                <a:cubicBezTo>
                  <a:pt x="8620" y="4895"/>
                  <a:pt x="8559" y="5012"/>
                  <a:pt x="8584" y="5110"/>
                </a:cubicBezTo>
                <a:cubicBezTo>
                  <a:pt x="8604" y="5189"/>
                  <a:pt x="8571" y="5221"/>
                  <a:pt x="8412" y="5295"/>
                </a:cubicBezTo>
                <a:cubicBezTo>
                  <a:pt x="8307" y="5344"/>
                  <a:pt x="8187" y="5428"/>
                  <a:pt x="8140" y="5480"/>
                </a:cubicBezTo>
                <a:cubicBezTo>
                  <a:pt x="8094" y="5533"/>
                  <a:pt x="7989" y="5604"/>
                  <a:pt x="7912" y="5641"/>
                </a:cubicBezTo>
                <a:cubicBezTo>
                  <a:pt x="7728" y="5731"/>
                  <a:pt x="7082" y="6281"/>
                  <a:pt x="7082" y="6348"/>
                </a:cubicBezTo>
                <a:cubicBezTo>
                  <a:pt x="7082" y="6377"/>
                  <a:pt x="7121" y="6437"/>
                  <a:pt x="7163" y="6480"/>
                </a:cubicBezTo>
                <a:cubicBezTo>
                  <a:pt x="7205" y="6523"/>
                  <a:pt x="7239" y="6598"/>
                  <a:pt x="7239" y="6646"/>
                </a:cubicBezTo>
                <a:cubicBezTo>
                  <a:pt x="7239" y="6816"/>
                  <a:pt x="7138" y="6796"/>
                  <a:pt x="6963" y="6597"/>
                </a:cubicBezTo>
                <a:cubicBezTo>
                  <a:pt x="6773" y="6382"/>
                  <a:pt x="6790" y="6431"/>
                  <a:pt x="7010" y="6724"/>
                </a:cubicBezTo>
                <a:cubicBezTo>
                  <a:pt x="7131" y="6884"/>
                  <a:pt x="7151" y="6939"/>
                  <a:pt x="7139" y="7124"/>
                </a:cubicBezTo>
                <a:cubicBezTo>
                  <a:pt x="7126" y="7324"/>
                  <a:pt x="7117" y="7341"/>
                  <a:pt x="6982" y="7377"/>
                </a:cubicBezTo>
                <a:cubicBezTo>
                  <a:pt x="6858" y="7410"/>
                  <a:pt x="6843" y="7424"/>
                  <a:pt x="6891" y="7484"/>
                </a:cubicBezTo>
                <a:cubicBezTo>
                  <a:pt x="6922" y="7523"/>
                  <a:pt x="6993" y="7575"/>
                  <a:pt x="7049" y="7597"/>
                </a:cubicBezTo>
                <a:cubicBezTo>
                  <a:pt x="7104" y="7618"/>
                  <a:pt x="7149" y="7661"/>
                  <a:pt x="7149" y="7699"/>
                </a:cubicBezTo>
                <a:cubicBezTo>
                  <a:pt x="7149" y="7737"/>
                  <a:pt x="7174" y="7772"/>
                  <a:pt x="7206" y="7772"/>
                </a:cubicBezTo>
                <a:cubicBezTo>
                  <a:pt x="7238" y="7772"/>
                  <a:pt x="7322" y="7830"/>
                  <a:pt x="7392" y="7904"/>
                </a:cubicBezTo>
                <a:cubicBezTo>
                  <a:pt x="7490" y="8008"/>
                  <a:pt x="7504" y="8052"/>
                  <a:pt x="7463" y="8094"/>
                </a:cubicBezTo>
                <a:cubicBezTo>
                  <a:pt x="7384" y="8175"/>
                  <a:pt x="7403" y="8299"/>
                  <a:pt x="7502" y="8352"/>
                </a:cubicBezTo>
                <a:cubicBezTo>
                  <a:pt x="7550" y="8379"/>
                  <a:pt x="7587" y="8423"/>
                  <a:pt x="7587" y="8450"/>
                </a:cubicBezTo>
                <a:cubicBezTo>
                  <a:pt x="7587" y="8476"/>
                  <a:pt x="7637" y="8557"/>
                  <a:pt x="7697" y="8630"/>
                </a:cubicBezTo>
                <a:cubicBezTo>
                  <a:pt x="7757" y="8704"/>
                  <a:pt x="7807" y="8790"/>
                  <a:pt x="7807" y="8820"/>
                </a:cubicBezTo>
                <a:cubicBezTo>
                  <a:pt x="7807" y="8851"/>
                  <a:pt x="7868" y="8935"/>
                  <a:pt x="7940" y="9006"/>
                </a:cubicBezTo>
                <a:cubicBezTo>
                  <a:pt x="8013" y="9077"/>
                  <a:pt x="8074" y="9179"/>
                  <a:pt x="8074" y="9235"/>
                </a:cubicBezTo>
                <a:cubicBezTo>
                  <a:pt x="8074" y="9291"/>
                  <a:pt x="8092" y="9346"/>
                  <a:pt x="8117" y="9362"/>
                </a:cubicBezTo>
                <a:cubicBezTo>
                  <a:pt x="8141" y="9377"/>
                  <a:pt x="8160" y="9434"/>
                  <a:pt x="8160" y="9484"/>
                </a:cubicBezTo>
                <a:cubicBezTo>
                  <a:pt x="8160" y="9533"/>
                  <a:pt x="8221" y="9649"/>
                  <a:pt x="8298" y="9747"/>
                </a:cubicBezTo>
                <a:lnTo>
                  <a:pt x="8436" y="9927"/>
                </a:lnTo>
                <a:lnTo>
                  <a:pt x="8312" y="10059"/>
                </a:lnTo>
                <a:cubicBezTo>
                  <a:pt x="8243" y="10133"/>
                  <a:pt x="8156" y="10195"/>
                  <a:pt x="8121" y="10195"/>
                </a:cubicBezTo>
                <a:cubicBezTo>
                  <a:pt x="8087" y="10195"/>
                  <a:pt x="7991" y="10257"/>
                  <a:pt x="7907" y="10332"/>
                </a:cubicBezTo>
                <a:cubicBezTo>
                  <a:pt x="7745" y="10477"/>
                  <a:pt x="7668" y="10461"/>
                  <a:pt x="7611" y="10278"/>
                </a:cubicBezTo>
                <a:cubicBezTo>
                  <a:pt x="7597" y="10231"/>
                  <a:pt x="7563" y="10195"/>
                  <a:pt x="7540" y="10195"/>
                </a:cubicBezTo>
                <a:cubicBezTo>
                  <a:pt x="7512" y="10195"/>
                  <a:pt x="7512" y="10218"/>
                  <a:pt x="7540" y="10269"/>
                </a:cubicBezTo>
                <a:cubicBezTo>
                  <a:pt x="7640" y="10452"/>
                  <a:pt x="7413" y="10557"/>
                  <a:pt x="7277" y="10390"/>
                </a:cubicBezTo>
                <a:cubicBezTo>
                  <a:pt x="7250" y="10356"/>
                  <a:pt x="7208" y="10327"/>
                  <a:pt x="7182" y="10327"/>
                </a:cubicBezTo>
                <a:cubicBezTo>
                  <a:pt x="7157" y="10327"/>
                  <a:pt x="7177" y="10377"/>
                  <a:pt x="7230" y="10434"/>
                </a:cubicBezTo>
                <a:cubicBezTo>
                  <a:pt x="7282" y="10491"/>
                  <a:pt x="7325" y="10560"/>
                  <a:pt x="7325" y="10585"/>
                </a:cubicBezTo>
                <a:cubicBezTo>
                  <a:pt x="7325" y="10611"/>
                  <a:pt x="7398" y="10722"/>
                  <a:pt x="7487" y="10834"/>
                </a:cubicBezTo>
                <a:lnTo>
                  <a:pt x="7649" y="11039"/>
                </a:lnTo>
                <a:lnTo>
                  <a:pt x="7959" y="10824"/>
                </a:lnTo>
                <a:cubicBezTo>
                  <a:pt x="8130" y="10708"/>
                  <a:pt x="8300" y="10598"/>
                  <a:pt x="8336" y="10581"/>
                </a:cubicBezTo>
                <a:cubicBezTo>
                  <a:pt x="8372" y="10564"/>
                  <a:pt x="8459" y="10514"/>
                  <a:pt x="8531" y="10468"/>
                </a:cubicBezTo>
                <a:cubicBezTo>
                  <a:pt x="8650" y="10393"/>
                  <a:pt x="8672" y="10392"/>
                  <a:pt x="8741" y="10454"/>
                </a:cubicBezTo>
                <a:cubicBezTo>
                  <a:pt x="8783" y="10492"/>
                  <a:pt x="8817" y="10544"/>
                  <a:pt x="8817" y="10571"/>
                </a:cubicBezTo>
                <a:cubicBezTo>
                  <a:pt x="8817" y="10625"/>
                  <a:pt x="8537" y="10868"/>
                  <a:pt x="8474" y="10868"/>
                </a:cubicBezTo>
                <a:cubicBezTo>
                  <a:pt x="8452" y="10868"/>
                  <a:pt x="8399" y="10907"/>
                  <a:pt x="8355" y="10956"/>
                </a:cubicBezTo>
                <a:cubicBezTo>
                  <a:pt x="8311" y="11005"/>
                  <a:pt x="8255" y="11049"/>
                  <a:pt x="8226" y="11049"/>
                </a:cubicBezTo>
                <a:cubicBezTo>
                  <a:pt x="8198" y="11049"/>
                  <a:pt x="8136" y="11087"/>
                  <a:pt x="8093" y="11136"/>
                </a:cubicBezTo>
                <a:cubicBezTo>
                  <a:pt x="8049" y="11186"/>
                  <a:pt x="7989" y="11224"/>
                  <a:pt x="7955" y="11224"/>
                </a:cubicBezTo>
                <a:cubicBezTo>
                  <a:pt x="7868" y="11224"/>
                  <a:pt x="7895" y="11496"/>
                  <a:pt x="7988" y="11556"/>
                </a:cubicBezTo>
                <a:cubicBezTo>
                  <a:pt x="8060" y="11602"/>
                  <a:pt x="8342" y="11502"/>
                  <a:pt x="8398" y="11409"/>
                </a:cubicBezTo>
                <a:cubicBezTo>
                  <a:pt x="8411" y="11387"/>
                  <a:pt x="8485" y="11336"/>
                  <a:pt x="8560" y="11297"/>
                </a:cubicBezTo>
                <a:cubicBezTo>
                  <a:pt x="8696" y="11228"/>
                  <a:pt x="8702" y="11228"/>
                  <a:pt x="8846" y="11395"/>
                </a:cubicBezTo>
                <a:cubicBezTo>
                  <a:pt x="8926" y="11487"/>
                  <a:pt x="8993" y="11585"/>
                  <a:pt x="8994" y="11614"/>
                </a:cubicBezTo>
                <a:cubicBezTo>
                  <a:pt x="8996" y="11670"/>
                  <a:pt x="8551" y="12077"/>
                  <a:pt x="8488" y="12077"/>
                </a:cubicBezTo>
                <a:cubicBezTo>
                  <a:pt x="8469" y="12077"/>
                  <a:pt x="8406" y="12122"/>
                  <a:pt x="8350" y="12175"/>
                </a:cubicBezTo>
                <a:cubicBezTo>
                  <a:pt x="8252" y="12269"/>
                  <a:pt x="8245" y="12269"/>
                  <a:pt x="8160" y="12190"/>
                </a:cubicBezTo>
                <a:cubicBezTo>
                  <a:pt x="8111" y="12145"/>
                  <a:pt x="8074" y="12081"/>
                  <a:pt x="8074" y="12048"/>
                </a:cubicBezTo>
                <a:cubicBezTo>
                  <a:pt x="8074" y="11942"/>
                  <a:pt x="7949" y="11985"/>
                  <a:pt x="7711" y="12170"/>
                </a:cubicBezTo>
                <a:cubicBezTo>
                  <a:pt x="7584" y="12269"/>
                  <a:pt x="7396" y="12389"/>
                  <a:pt x="7297" y="12438"/>
                </a:cubicBezTo>
                <a:cubicBezTo>
                  <a:pt x="7197" y="12488"/>
                  <a:pt x="7082" y="12570"/>
                  <a:pt x="7039" y="12619"/>
                </a:cubicBezTo>
                <a:cubicBezTo>
                  <a:pt x="6996" y="12667"/>
                  <a:pt x="6933" y="12706"/>
                  <a:pt x="6901" y="12706"/>
                </a:cubicBezTo>
                <a:cubicBezTo>
                  <a:pt x="6868" y="12706"/>
                  <a:pt x="6844" y="12730"/>
                  <a:pt x="6844" y="12755"/>
                </a:cubicBezTo>
                <a:cubicBezTo>
                  <a:pt x="6844" y="12781"/>
                  <a:pt x="6810" y="12812"/>
                  <a:pt x="6767" y="12828"/>
                </a:cubicBezTo>
                <a:cubicBezTo>
                  <a:pt x="6725" y="12845"/>
                  <a:pt x="6481" y="12997"/>
                  <a:pt x="6229" y="13165"/>
                </a:cubicBezTo>
                <a:cubicBezTo>
                  <a:pt x="5826" y="13433"/>
                  <a:pt x="5749" y="13472"/>
                  <a:pt x="5566" y="13472"/>
                </a:cubicBezTo>
                <a:cubicBezTo>
                  <a:pt x="5351" y="13472"/>
                  <a:pt x="5261" y="13413"/>
                  <a:pt x="5347" y="13326"/>
                </a:cubicBezTo>
                <a:cubicBezTo>
                  <a:pt x="5413" y="13258"/>
                  <a:pt x="5405" y="13204"/>
                  <a:pt x="5332" y="13204"/>
                </a:cubicBezTo>
                <a:cubicBezTo>
                  <a:pt x="5299" y="13204"/>
                  <a:pt x="5248" y="13168"/>
                  <a:pt x="5218" y="13131"/>
                </a:cubicBezTo>
                <a:cubicBezTo>
                  <a:pt x="5185" y="13090"/>
                  <a:pt x="5125" y="13075"/>
                  <a:pt x="5075" y="13092"/>
                </a:cubicBezTo>
                <a:cubicBezTo>
                  <a:pt x="5013" y="13112"/>
                  <a:pt x="4987" y="13097"/>
                  <a:pt x="4970" y="13028"/>
                </a:cubicBezTo>
                <a:cubicBezTo>
                  <a:pt x="4943" y="12922"/>
                  <a:pt x="4865" y="12901"/>
                  <a:pt x="4865" y="12999"/>
                </a:cubicBezTo>
                <a:cubicBezTo>
                  <a:pt x="4865" y="13089"/>
                  <a:pt x="4781" y="13132"/>
                  <a:pt x="4722" y="13072"/>
                </a:cubicBezTo>
                <a:cubicBezTo>
                  <a:pt x="4645" y="12994"/>
                  <a:pt x="4526" y="13013"/>
                  <a:pt x="4474" y="13111"/>
                </a:cubicBezTo>
                <a:cubicBezTo>
                  <a:pt x="4448" y="13161"/>
                  <a:pt x="4399" y="13204"/>
                  <a:pt x="4369" y="13204"/>
                </a:cubicBezTo>
                <a:cubicBezTo>
                  <a:pt x="4340" y="13204"/>
                  <a:pt x="4298" y="13246"/>
                  <a:pt x="4274" y="13301"/>
                </a:cubicBezTo>
                <a:cubicBezTo>
                  <a:pt x="4250" y="13357"/>
                  <a:pt x="4185" y="13423"/>
                  <a:pt x="4131" y="13448"/>
                </a:cubicBezTo>
                <a:cubicBezTo>
                  <a:pt x="3998" y="13507"/>
                  <a:pt x="4007" y="13532"/>
                  <a:pt x="4202" y="13706"/>
                </a:cubicBezTo>
                <a:cubicBezTo>
                  <a:pt x="4295" y="13788"/>
                  <a:pt x="4382" y="13890"/>
                  <a:pt x="4398" y="13935"/>
                </a:cubicBezTo>
                <a:cubicBezTo>
                  <a:pt x="4448" y="14075"/>
                  <a:pt x="4517" y="13968"/>
                  <a:pt x="4517" y="13750"/>
                </a:cubicBezTo>
                <a:cubicBezTo>
                  <a:pt x="4517" y="13570"/>
                  <a:pt x="4539" y="13516"/>
                  <a:pt x="4679" y="13370"/>
                </a:cubicBezTo>
                <a:cubicBezTo>
                  <a:pt x="4862" y="13178"/>
                  <a:pt x="4886" y="13173"/>
                  <a:pt x="5080" y="13272"/>
                </a:cubicBezTo>
                <a:cubicBezTo>
                  <a:pt x="5176" y="13321"/>
                  <a:pt x="5218" y="13374"/>
                  <a:pt x="5218" y="13448"/>
                </a:cubicBezTo>
                <a:cubicBezTo>
                  <a:pt x="5218" y="13515"/>
                  <a:pt x="5282" y="13608"/>
                  <a:pt x="5394" y="13706"/>
                </a:cubicBezTo>
                <a:cubicBezTo>
                  <a:pt x="5491" y="13791"/>
                  <a:pt x="5571" y="13875"/>
                  <a:pt x="5571" y="13891"/>
                </a:cubicBezTo>
                <a:cubicBezTo>
                  <a:pt x="5571" y="13908"/>
                  <a:pt x="5517" y="13941"/>
                  <a:pt x="5456" y="13964"/>
                </a:cubicBezTo>
                <a:cubicBezTo>
                  <a:pt x="5395" y="13988"/>
                  <a:pt x="5332" y="14058"/>
                  <a:pt x="5308" y="14120"/>
                </a:cubicBezTo>
                <a:cubicBezTo>
                  <a:pt x="5262" y="14246"/>
                  <a:pt x="5199" y="14264"/>
                  <a:pt x="5146" y="14169"/>
                </a:cubicBezTo>
                <a:cubicBezTo>
                  <a:pt x="5117" y="14116"/>
                  <a:pt x="5085" y="14122"/>
                  <a:pt x="4946" y="14184"/>
                </a:cubicBezTo>
                <a:cubicBezTo>
                  <a:pt x="4856" y="14224"/>
                  <a:pt x="4779" y="14281"/>
                  <a:pt x="4779" y="14311"/>
                </a:cubicBezTo>
                <a:cubicBezTo>
                  <a:pt x="4779" y="14341"/>
                  <a:pt x="4749" y="14382"/>
                  <a:pt x="4712" y="14403"/>
                </a:cubicBezTo>
                <a:cubicBezTo>
                  <a:pt x="4656" y="14436"/>
                  <a:pt x="4661" y="14454"/>
                  <a:pt x="4751" y="14540"/>
                </a:cubicBezTo>
                <a:cubicBezTo>
                  <a:pt x="4840" y="14625"/>
                  <a:pt x="4862" y="14633"/>
                  <a:pt x="4884" y="14574"/>
                </a:cubicBezTo>
                <a:cubicBezTo>
                  <a:pt x="4898" y="14536"/>
                  <a:pt x="4937" y="14506"/>
                  <a:pt x="4970" y="14506"/>
                </a:cubicBezTo>
                <a:cubicBezTo>
                  <a:pt x="5003" y="14506"/>
                  <a:pt x="5064" y="14462"/>
                  <a:pt x="5108" y="14413"/>
                </a:cubicBezTo>
                <a:cubicBezTo>
                  <a:pt x="5156" y="14359"/>
                  <a:pt x="5242" y="14325"/>
                  <a:pt x="5327" y="14325"/>
                </a:cubicBezTo>
                <a:cubicBezTo>
                  <a:pt x="5432" y="14325"/>
                  <a:pt x="5477" y="14299"/>
                  <a:pt x="5494" y="14233"/>
                </a:cubicBezTo>
                <a:cubicBezTo>
                  <a:pt x="5507" y="14183"/>
                  <a:pt x="5551" y="14145"/>
                  <a:pt x="5594" y="14145"/>
                </a:cubicBezTo>
                <a:cubicBezTo>
                  <a:pt x="5638" y="14145"/>
                  <a:pt x="5741" y="14080"/>
                  <a:pt x="5819" y="14003"/>
                </a:cubicBezTo>
                <a:cubicBezTo>
                  <a:pt x="5964" y="13859"/>
                  <a:pt x="6052" y="13865"/>
                  <a:pt x="6052" y="14013"/>
                </a:cubicBezTo>
                <a:cubicBezTo>
                  <a:pt x="6052" y="14071"/>
                  <a:pt x="6075" y="14089"/>
                  <a:pt x="6119" y="14072"/>
                </a:cubicBezTo>
                <a:cubicBezTo>
                  <a:pt x="6162" y="14055"/>
                  <a:pt x="6199" y="14085"/>
                  <a:pt x="6229" y="14164"/>
                </a:cubicBezTo>
                <a:cubicBezTo>
                  <a:pt x="6286" y="14319"/>
                  <a:pt x="6417" y="14286"/>
                  <a:pt x="6600" y="14072"/>
                </a:cubicBezTo>
                <a:cubicBezTo>
                  <a:pt x="6782" y="13860"/>
                  <a:pt x="7033" y="13733"/>
                  <a:pt x="7230" y="13750"/>
                </a:cubicBezTo>
                <a:cubicBezTo>
                  <a:pt x="7318" y="13757"/>
                  <a:pt x="7385" y="13784"/>
                  <a:pt x="7378" y="13808"/>
                </a:cubicBezTo>
                <a:cubicBezTo>
                  <a:pt x="7370" y="13833"/>
                  <a:pt x="7408" y="13863"/>
                  <a:pt x="7463" y="13877"/>
                </a:cubicBezTo>
                <a:cubicBezTo>
                  <a:pt x="7524" y="13891"/>
                  <a:pt x="7570" y="13937"/>
                  <a:pt x="7573" y="13989"/>
                </a:cubicBezTo>
                <a:cubicBezTo>
                  <a:pt x="7584" y="14202"/>
                  <a:pt x="7594" y="14229"/>
                  <a:pt x="7688" y="14242"/>
                </a:cubicBezTo>
                <a:cubicBezTo>
                  <a:pt x="7759" y="14253"/>
                  <a:pt x="7791" y="14297"/>
                  <a:pt x="7807" y="14393"/>
                </a:cubicBezTo>
                <a:cubicBezTo>
                  <a:pt x="7820" y="14473"/>
                  <a:pt x="7858" y="14525"/>
                  <a:pt x="7897" y="14525"/>
                </a:cubicBezTo>
                <a:cubicBezTo>
                  <a:pt x="7934" y="14525"/>
                  <a:pt x="7970" y="14576"/>
                  <a:pt x="7978" y="14637"/>
                </a:cubicBezTo>
                <a:cubicBezTo>
                  <a:pt x="8001" y="14801"/>
                  <a:pt x="8106" y="14930"/>
                  <a:pt x="8217" y="14930"/>
                </a:cubicBezTo>
                <a:cubicBezTo>
                  <a:pt x="8288" y="14930"/>
                  <a:pt x="8315" y="14961"/>
                  <a:pt x="8326" y="15042"/>
                </a:cubicBezTo>
                <a:cubicBezTo>
                  <a:pt x="8335" y="15104"/>
                  <a:pt x="8361" y="15175"/>
                  <a:pt x="8384" y="15203"/>
                </a:cubicBezTo>
                <a:cubicBezTo>
                  <a:pt x="8406" y="15231"/>
                  <a:pt x="8412" y="15287"/>
                  <a:pt x="8398" y="15325"/>
                </a:cubicBezTo>
                <a:cubicBezTo>
                  <a:pt x="8381" y="15371"/>
                  <a:pt x="8413" y="15412"/>
                  <a:pt x="8493" y="15452"/>
                </a:cubicBezTo>
                <a:cubicBezTo>
                  <a:pt x="8619" y="15514"/>
                  <a:pt x="8764" y="15728"/>
                  <a:pt x="8770" y="15856"/>
                </a:cubicBezTo>
                <a:cubicBezTo>
                  <a:pt x="8772" y="15897"/>
                  <a:pt x="8805" y="15944"/>
                  <a:pt x="8841" y="15959"/>
                </a:cubicBezTo>
                <a:cubicBezTo>
                  <a:pt x="8878" y="15973"/>
                  <a:pt x="8903" y="16011"/>
                  <a:pt x="8903" y="16046"/>
                </a:cubicBezTo>
                <a:cubicBezTo>
                  <a:pt x="8903" y="16081"/>
                  <a:pt x="8946" y="16121"/>
                  <a:pt x="8994" y="16134"/>
                </a:cubicBezTo>
                <a:cubicBezTo>
                  <a:pt x="9060" y="16152"/>
                  <a:pt x="9080" y="16195"/>
                  <a:pt x="9080" y="16310"/>
                </a:cubicBezTo>
                <a:cubicBezTo>
                  <a:pt x="9080" y="16425"/>
                  <a:pt x="9119" y="16500"/>
                  <a:pt x="9237" y="16617"/>
                </a:cubicBezTo>
                <a:cubicBezTo>
                  <a:pt x="9323" y="16702"/>
                  <a:pt x="9418" y="16827"/>
                  <a:pt x="9452" y="16895"/>
                </a:cubicBezTo>
                <a:cubicBezTo>
                  <a:pt x="9511" y="17016"/>
                  <a:pt x="9509" y="17018"/>
                  <a:pt x="9347" y="17095"/>
                </a:cubicBezTo>
                <a:cubicBezTo>
                  <a:pt x="9173" y="17176"/>
                  <a:pt x="8775" y="17526"/>
                  <a:pt x="8775" y="17597"/>
                </a:cubicBezTo>
                <a:cubicBezTo>
                  <a:pt x="8775" y="17645"/>
                  <a:pt x="8526" y="17782"/>
                  <a:pt x="8436" y="17782"/>
                </a:cubicBezTo>
                <a:cubicBezTo>
                  <a:pt x="8353" y="17782"/>
                  <a:pt x="7839" y="18252"/>
                  <a:pt x="7797" y="18367"/>
                </a:cubicBezTo>
                <a:cubicBezTo>
                  <a:pt x="7779" y="18417"/>
                  <a:pt x="7747" y="18449"/>
                  <a:pt x="7726" y="18436"/>
                </a:cubicBezTo>
                <a:cubicBezTo>
                  <a:pt x="7704" y="18422"/>
                  <a:pt x="7673" y="18438"/>
                  <a:pt x="7659" y="18475"/>
                </a:cubicBezTo>
                <a:cubicBezTo>
                  <a:pt x="7645" y="18511"/>
                  <a:pt x="7605" y="18543"/>
                  <a:pt x="7568" y="18543"/>
                </a:cubicBezTo>
                <a:cubicBezTo>
                  <a:pt x="7526" y="18543"/>
                  <a:pt x="7496" y="18587"/>
                  <a:pt x="7492" y="18665"/>
                </a:cubicBezTo>
                <a:cubicBezTo>
                  <a:pt x="7488" y="18733"/>
                  <a:pt x="7485" y="18830"/>
                  <a:pt x="7482" y="18879"/>
                </a:cubicBezTo>
                <a:cubicBezTo>
                  <a:pt x="7479" y="18956"/>
                  <a:pt x="7446" y="18969"/>
                  <a:pt x="7258" y="18972"/>
                </a:cubicBezTo>
                <a:cubicBezTo>
                  <a:pt x="7138" y="18974"/>
                  <a:pt x="7018" y="18963"/>
                  <a:pt x="6991" y="18943"/>
                </a:cubicBezTo>
                <a:cubicBezTo>
                  <a:pt x="6932" y="18897"/>
                  <a:pt x="6682" y="19017"/>
                  <a:pt x="6648" y="19108"/>
                </a:cubicBezTo>
                <a:cubicBezTo>
                  <a:pt x="6634" y="19145"/>
                  <a:pt x="6584" y="19172"/>
                  <a:pt x="6534" y="19172"/>
                </a:cubicBezTo>
                <a:cubicBezTo>
                  <a:pt x="6484" y="19172"/>
                  <a:pt x="6434" y="19207"/>
                  <a:pt x="6419" y="19250"/>
                </a:cubicBezTo>
                <a:cubicBezTo>
                  <a:pt x="6372" y="19386"/>
                  <a:pt x="6263" y="19489"/>
                  <a:pt x="6162" y="19489"/>
                </a:cubicBezTo>
                <a:cubicBezTo>
                  <a:pt x="6108" y="19489"/>
                  <a:pt x="6037" y="19517"/>
                  <a:pt x="6004" y="19557"/>
                </a:cubicBezTo>
                <a:cubicBezTo>
                  <a:pt x="5972" y="19597"/>
                  <a:pt x="5903" y="19647"/>
                  <a:pt x="5847" y="19669"/>
                </a:cubicBezTo>
                <a:cubicBezTo>
                  <a:pt x="5791" y="19691"/>
                  <a:pt x="5725" y="19758"/>
                  <a:pt x="5704" y="19815"/>
                </a:cubicBezTo>
                <a:cubicBezTo>
                  <a:pt x="5651" y="19957"/>
                  <a:pt x="5284" y="20151"/>
                  <a:pt x="5184" y="20088"/>
                </a:cubicBezTo>
                <a:cubicBezTo>
                  <a:pt x="5144" y="20063"/>
                  <a:pt x="5047" y="19913"/>
                  <a:pt x="4975" y="19762"/>
                </a:cubicBezTo>
                <a:cubicBezTo>
                  <a:pt x="4902" y="19610"/>
                  <a:pt x="4824" y="19489"/>
                  <a:pt x="4798" y="19489"/>
                </a:cubicBezTo>
                <a:cubicBezTo>
                  <a:pt x="4740" y="19487"/>
                  <a:pt x="4517" y="19252"/>
                  <a:pt x="4517" y="19191"/>
                </a:cubicBezTo>
                <a:cubicBezTo>
                  <a:pt x="4517" y="19082"/>
                  <a:pt x="4385" y="18901"/>
                  <a:pt x="4093" y="18616"/>
                </a:cubicBezTo>
                <a:lnTo>
                  <a:pt x="3778" y="18309"/>
                </a:lnTo>
                <a:lnTo>
                  <a:pt x="3621" y="18387"/>
                </a:lnTo>
                <a:cubicBezTo>
                  <a:pt x="3534" y="18429"/>
                  <a:pt x="3463" y="18474"/>
                  <a:pt x="3463" y="18484"/>
                </a:cubicBezTo>
                <a:cubicBezTo>
                  <a:pt x="3463" y="18495"/>
                  <a:pt x="3517" y="18549"/>
                  <a:pt x="3582" y="18606"/>
                </a:cubicBezTo>
                <a:cubicBezTo>
                  <a:pt x="3680" y="18692"/>
                  <a:pt x="3693" y="18722"/>
                  <a:pt x="3649" y="18777"/>
                </a:cubicBezTo>
                <a:cubicBezTo>
                  <a:pt x="3574" y="18869"/>
                  <a:pt x="3646" y="19006"/>
                  <a:pt x="3921" y="19269"/>
                </a:cubicBezTo>
                <a:cubicBezTo>
                  <a:pt x="4138" y="19477"/>
                  <a:pt x="4141" y="19479"/>
                  <a:pt x="4059" y="19572"/>
                </a:cubicBezTo>
                <a:cubicBezTo>
                  <a:pt x="4014" y="19623"/>
                  <a:pt x="3949" y="19664"/>
                  <a:pt x="3916" y="19664"/>
                </a:cubicBezTo>
                <a:cubicBezTo>
                  <a:pt x="3880" y="19664"/>
                  <a:pt x="3859" y="19718"/>
                  <a:pt x="3859" y="19801"/>
                </a:cubicBezTo>
                <a:cubicBezTo>
                  <a:pt x="3859" y="19933"/>
                  <a:pt x="3915" y="19977"/>
                  <a:pt x="3969" y="19889"/>
                </a:cubicBezTo>
                <a:cubicBezTo>
                  <a:pt x="4017" y="19809"/>
                  <a:pt x="4190" y="19840"/>
                  <a:pt x="4288" y="19947"/>
                </a:cubicBezTo>
                <a:cubicBezTo>
                  <a:pt x="4341" y="20004"/>
                  <a:pt x="4371" y="20067"/>
                  <a:pt x="4355" y="20084"/>
                </a:cubicBezTo>
                <a:cubicBezTo>
                  <a:pt x="4339" y="20100"/>
                  <a:pt x="4348" y="20113"/>
                  <a:pt x="4374" y="20113"/>
                </a:cubicBezTo>
                <a:cubicBezTo>
                  <a:pt x="4400" y="20113"/>
                  <a:pt x="4469" y="20205"/>
                  <a:pt x="4531" y="20313"/>
                </a:cubicBezTo>
                <a:cubicBezTo>
                  <a:pt x="4593" y="20421"/>
                  <a:pt x="4676" y="20518"/>
                  <a:pt x="4712" y="20532"/>
                </a:cubicBezTo>
                <a:cubicBezTo>
                  <a:pt x="4749" y="20547"/>
                  <a:pt x="4779" y="20591"/>
                  <a:pt x="4779" y="20625"/>
                </a:cubicBezTo>
                <a:cubicBezTo>
                  <a:pt x="4779" y="20659"/>
                  <a:pt x="4817" y="20722"/>
                  <a:pt x="4865" y="20766"/>
                </a:cubicBezTo>
                <a:cubicBezTo>
                  <a:pt x="4913" y="20811"/>
                  <a:pt x="4956" y="20870"/>
                  <a:pt x="4956" y="20898"/>
                </a:cubicBezTo>
                <a:cubicBezTo>
                  <a:pt x="4956" y="20926"/>
                  <a:pt x="4979" y="20976"/>
                  <a:pt x="5008" y="21005"/>
                </a:cubicBezTo>
                <a:cubicBezTo>
                  <a:pt x="5037" y="21035"/>
                  <a:pt x="5067" y="21059"/>
                  <a:pt x="5075" y="21059"/>
                </a:cubicBezTo>
                <a:cubicBezTo>
                  <a:pt x="5114" y="21059"/>
                  <a:pt x="5302" y="20929"/>
                  <a:pt x="5437" y="20810"/>
                </a:cubicBezTo>
                <a:cubicBezTo>
                  <a:pt x="5522" y="20736"/>
                  <a:pt x="5759" y="20561"/>
                  <a:pt x="5966" y="20420"/>
                </a:cubicBezTo>
                <a:cubicBezTo>
                  <a:pt x="6174" y="20279"/>
                  <a:pt x="6369" y="20131"/>
                  <a:pt x="6400" y="20093"/>
                </a:cubicBezTo>
                <a:cubicBezTo>
                  <a:pt x="6431" y="20055"/>
                  <a:pt x="6476" y="20025"/>
                  <a:pt x="6500" y="20025"/>
                </a:cubicBezTo>
                <a:cubicBezTo>
                  <a:pt x="6524" y="20025"/>
                  <a:pt x="6636" y="19949"/>
                  <a:pt x="6748" y="19854"/>
                </a:cubicBezTo>
                <a:cubicBezTo>
                  <a:pt x="6860" y="19760"/>
                  <a:pt x="7163" y="19532"/>
                  <a:pt x="7421" y="19352"/>
                </a:cubicBezTo>
                <a:cubicBezTo>
                  <a:pt x="7678" y="19172"/>
                  <a:pt x="7899" y="19001"/>
                  <a:pt x="7912" y="18967"/>
                </a:cubicBezTo>
                <a:cubicBezTo>
                  <a:pt x="7924" y="18933"/>
                  <a:pt x="7963" y="18904"/>
                  <a:pt x="7997" y="18904"/>
                </a:cubicBezTo>
                <a:cubicBezTo>
                  <a:pt x="8031" y="18904"/>
                  <a:pt x="8089" y="18870"/>
                  <a:pt x="8121" y="18831"/>
                </a:cubicBezTo>
                <a:cubicBezTo>
                  <a:pt x="8154" y="18791"/>
                  <a:pt x="8220" y="18741"/>
                  <a:pt x="8269" y="18718"/>
                </a:cubicBezTo>
                <a:cubicBezTo>
                  <a:pt x="8318" y="18696"/>
                  <a:pt x="8477" y="18586"/>
                  <a:pt x="8622" y="18475"/>
                </a:cubicBezTo>
                <a:cubicBezTo>
                  <a:pt x="8767" y="18363"/>
                  <a:pt x="8964" y="18217"/>
                  <a:pt x="9061" y="18153"/>
                </a:cubicBezTo>
                <a:cubicBezTo>
                  <a:pt x="9157" y="18089"/>
                  <a:pt x="9293" y="17982"/>
                  <a:pt x="9366" y="17914"/>
                </a:cubicBezTo>
                <a:cubicBezTo>
                  <a:pt x="9438" y="17846"/>
                  <a:pt x="9518" y="17782"/>
                  <a:pt x="9542" y="17772"/>
                </a:cubicBezTo>
                <a:cubicBezTo>
                  <a:pt x="9566" y="17763"/>
                  <a:pt x="9760" y="17629"/>
                  <a:pt x="9971" y="17470"/>
                </a:cubicBezTo>
                <a:cubicBezTo>
                  <a:pt x="10228" y="17277"/>
                  <a:pt x="10353" y="17149"/>
                  <a:pt x="10353" y="17090"/>
                </a:cubicBezTo>
                <a:cubicBezTo>
                  <a:pt x="10353" y="17006"/>
                  <a:pt x="10279" y="16888"/>
                  <a:pt x="9909" y="16393"/>
                </a:cubicBezTo>
                <a:cubicBezTo>
                  <a:pt x="9820" y="16273"/>
                  <a:pt x="9755" y="16165"/>
                  <a:pt x="9766" y="16154"/>
                </a:cubicBezTo>
                <a:cubicBezTo>
                  <a:pt x="9777" y="16143"/>
                  <a:pt x="9743" y="16096"/>
                  <a:pt x="9695" y="16051"/>
                </a:cubicBezTo>
                <a:cubicBezTo>
                  <a:pt x="9574" y="15939"/>
                  <a:pt x="9583" y="15777"/>
                  <a:pt x="9714" y="15705"/>
                </a:cubicBezTo>
                <a:cubicBezTo>
                  <a:pt x="9845" y="15632"/>
                  <a:pt x="10377" y="15230"/>
                  <a:pt x="10500" y="15110"/>
                </a:cubicBezTo>
                <a:cubicBezTo>
                  <a:pt x="10551" y="15062"/>
                  <a:pt x="10622" y="15018"/>
                  <a:pt x="10658" y="15013"/>
                </a:cubicBezTo>
                <a:cubicBezTo>
                  <a:pt x="10730" y="15002"/>
                  <a:pt x="10880" y="14822"/>
                  <a:pt x="10882" y="14745"/>
                </a:cubicBezTo>
                <a:cubicBezTo>
                  <a:pt x="10882" y="14718"/>
                  <a:pt x="10840" y="14662"/>
                  <a:pt x="10791" y="14618"/>
                </a:cubicBezTo>
                <a:cubicBezTo>
                  <a:pt x="10743" y="14573"/>
                  <a:pt x="10705" y="14511"/>
                  <a:pt x="10705" y="14481"/>
                </a:cubicBezTo>
                <a:cubicBezTo>
                  <a:pt x="10705" y="14452"/>
                  <a:pt x="10668" y="14389"/>
                  <a:pt x="10620" y="14345"/>
                </a:cubicBezTo>
                <a:cubicBezTo>
                  <a:pt x="10571" y="14300"/>
                  <a:pt x="10529" y="14238"/>
                  <a:pt x="10529" y="14208"/>
                </a:cubicBezTo>
                <a:cubicBezTo>
                  <a:pt x="10529" y="14111"/>
                  <a:pt x="10405" y="14039"/>
                  <a:pt x="10338" y="14096"/>
                </a:cubicBezTo>
                <a:cubicBezTo>
                  <a:pt x="10294" y="14134"/>
                  <a:pt x="10247" y="14125"/>
                  <a:pt x="10143" y="14072"/>
                </a:cubicBezTo>
                <a:cubicBezTo>
                  <a:pt x="9986" y="13992"/>
                  <a:pt x="9966" y="13925"/>
                  <a:pt x="10090" y="13891"/>
                </a:cubicBezTo>
                <a:cubicBezTo>
                  <a:pt x="10137" y="13879"/>
                  <a:pt x="10186" y="13837"/>
                  <a:pt x="10200" y="13799"/>
                </a:cubicBezTo>
                <a:cubicBezTo>
                  <a:pt x="10226" y="13729"/>
                  <a:pt x="10045" y="13410"/>
                  <a:pt x="9919" y="13301"/>
                </a:cubicBezTo>
                <a:cubicBezTo>
                  <a:pt x="9883" y="13270"/>
                  <a:pt x="9848" y="13214"/>
                  <a:pt x="9843" y="13175"/>
                </a:cubicBezTo>
                <a:cubicBezTo>
                  <a:pt x="9837" y="13135"/>
                  <a:pt x="9804" y="13071"/>
                  <a:pt x="9766" y="13028"/>
                </a:cubicBezTo>
                <a:cubicBezTo>
                  <a:pt x="9728" y="12985"/>
                  <a:pt x="9695" y="12931"/>
                  <a:pt x="9695" y="12911"/>
                </a:cubicBezTo>
                <a:cubicBezTo>
                  <a:pt x="9695" y="12892"/>
                  <a:pt x="9623" y="12782"/>
                  <a:pt x="9533" y="12667"/>
                </a:cubicBezTo>
                <a:cubicBezTo>
                  <a:pt x="9372" y="12464"/>
                  <a:pt x="9256" y="12285"/>
                  <a:pt x="9256" y="12233"/>
                </a:cubicBezTo>
                <a:cubicBezTo>
                  <a:pt x="9256" y="12219"/>
                  <a:pt x="9344" y="12173"/>
                  <a:pt x="9447" y="12126"/>
                </a:cubicBezTo>
                <a:cubicBezTo>
                  <a:pt x="9550" y="12080"/>
                  <a:pt x="9679" y="11985"/>
                  <a:pt x="9738" y="11921"/>
                </a:cubicBezTo>
                <a:cubicBezTo>
                  <a:pt x="9796" y="11858"/>
                  <a:pt x="9868" y="11818"/>
                  <a:pt x="9895" y="11829"/>
                </a:cubicBezTo>
                <a:cubicBezTo>
                  <a:pt x="9922" y="11839"/>
                  <a:pt x="9966" y="11807"/>
                  <a:pt x="9995" y="11761"/>
                </a:cubicBezTo>
                <a:cubicBezTo>
                  <a:pt x="10024" y="11714"/>
                  <a:pt x="10072" y="11678"/>
                  <a:pt x="10105" y="11678"/>
                </a:cubicBezTo>
                <a:cubicBezTo>
                  <a:pt x="10137" y="11678"/>
                  <a:pt x="10199" y="11634"/>
                  <a:pt x="10243" y="11585"/>
                </a:cubicBezTo>
                <a:cubicBezTo>
                  <a:pt x="10287" y="11536"/>
                  <a:pt x="10348" y="11497"/>
                  <a:pt x="10377" y="11497"/>
                </a:cubicBezTo>
                <a:cubicBezTo>
                  <a:pt x="10405" y="11497"/>
                  <a:pt x="10466" y="11454"/>
                  <a:pt x="10510" y="11405"/>
                </a:cubicBezTo>
                <a:cubicBezTo>
                  <a:pt x="10554" y="11355"/>
                  <a:pt x="10607" y="11317"/>
                  <a:pt x="10634" y="11317"/>
                </a:cubicBezTo>
                <a:cubicBezTo>
                  <a:pt x="10661" y="11317"/>
                  <a:pt x="10709" y="11274"/>
                  <a:pt x="10739" y="11224"/>
                </a:cubicBezTo>
                <a:cubicBezTo>
                  <a:pt x="10769" y="11175"/>
                  <a:pt x="10814" y="11136"/>
                  <a:pt x="10839" y="11136"/>
                </a:cubicBezTo>
                <a:cubicBezTo>
                  <a:pt x="10864" y="11136"/>
                  <a:pt x="11027" y="11039"/>
                  <a:pt x="11201" y="10922"/>
                </a:cubicBezTo>
                <a:cubicBezTo>
                  <a:pt x="11375" y="10805"/>
                  <a:pt x="11545" y="10705"/>
                  <a:pt x="11578" y="10698"/>
                </a:cubicBezTo>
                <a:cubicBezTo>
                  <a:pt x="11611" y="10690"/>
                  <a:pt x="11697" y="10624"/>
                  <a:pt x="11769" y="10551"/>
                </a:cubicBezTo>
                <a:cubicBezTo>
                  <a:pt x="11840" y="10478"/>
                  <a:pt x="11944" y="10405"/>
                  <a:pt x="12002" y="10390"/>
                </a:cubicBezTo>
                <a:cubicBezTo>
                  <a:pt x="12061" y="10375"/>
                  <a:pt x="12112" y="10345"/>
                  <a:pt x="12112" y="10322"/>
                </a:cubicBezTo>
                <a:cubicBezTo>
                  <a:pt x="12112" y="10299"/>
                  <a:pt x="12175" y="10249"/>
                  <a:pt x="12255" y="10215"/>
                </a:cubicBezTo>
                <a:cubicBezTo>
                  <a:pt x="12335" y="10181"/>
                  <a:pt x="12429" y="10122"/>
                  <a:pt x="12460" y="10083"/>
                </a:cubicBezTo>
                <a:cubicBezTo>
                  <a:pt x="12491" y="10045"/>
                  <a:pt x="12537" y="10015"/>
                  <a:pt x="12560" y="10015"/>
                </a:cubicBezTo>
                <a:cubicBezTo>
                  <a:pt x="12584" y="10015"/>
                  <a:pt x="12657" y="9973"/>
                  <a:pt x="12727" y="9922"/>
                </a:cubicBezTo>
                <a:cubicBezTo>
                  <a:pt x="12797" y="9871"/>
                  <a:pt x="12895" y="9824"/>
                  <a:pt x="12942" y="9820"/>
                </a:cubicBezTo>
                <a:cubicBezTo>
                  <a:pt x="12988" y="9816"/>
                  <a:pt x="13016" y="9797"/>
                  <a:pt x="13004" y="9776"/>
                </a:cubicBezTo>
                <a:cubicBezTo>
                  <a:pt x="12991" y="9755"/>
                  <a:pt x="13020" y="9726"/>
                  <a:pt x="13070" y="9713"/>
                </a:cubicBezTo>
                <a:cubicBezTo>
                  <a:pt x="13121" y="9699"/>
                  <a:pt x="13153" y="9673"/>
                  <a:pt x="13142" y="9654"/>
                </a:cubicBezTo>
                <a:cubicBezTo>
                  <a:pt x="13130" y="9635"/>
                  <a:pt x="13229" y="9549"/>
                  <a:pt x="13361" y="9459"/>
                </a:cubicBezTo>
                <a:cubicBezTo>
                  <a:pt x="13493" y="9369"/>
                  <a:pt x="13604" y="9309"/>
                  <a:pt x="13604" y="9327"/>
                </a:cubicBezTo>
                <a:cubicBezTo>
                  <a:pt x="13605" y="9346"/>
                  <a:pt x="13623" y="9331"/>
                  <a:pt x="13647" y="9288"/>
                </a:cubicBezTo>
                <a:cubicBezTo>
                  <a:pt x="13671" y="9246"/>
                  <a:pt x="13716" y="9218"/>
                  <a:pt x="13747" y="9230"/>
                </a:cubicBezTo>
                <a:cubicBezTo>
                  <a:pt x="13778" y="9242"/>
                  <a:pt x="13841" y="9212"/>
                  <a:pt x="13886" y="9162"/>
                </a:cubicBezTo>
                <a:cubicBezTo>
                  <a:pt x="13930" y="9111"/>
                  <a:pt x="13996" y="9074"/>
                  <a:pt x="14029" y="9074"/>
                </a:cubicBezTo>
                <a:cubicBezTo>
                  <a:pt x="14061" y="9074"/>
                  <a:pt x="14086" y="9052"/>
                  <a:pt x="14086" y="9030"/>
                </a:cubicBezTo>
                <a:cubicBezTo>
                  <a:pt x="14086" y="9008"/>
                  <a:pt x="14181" y="8934"/>
                  <a:pt x="14296" y="8864"/>
                </a:cubicBezTo>
                <a:cubicBezTo>
                  <a:pt x="14626" y="8663"/>
                  <a:pt x="14637" y="8652"/>
                  <a:pt x="14801" y="8518"/>
                </a:cubicBezTo>
                <a:cubicBezTo>
                  <a:pt x="14887" y="8448"/>
                  <a:pt x="14984" y="8387"/>
                  <a:pt x="15016" y="8382"/>
                </a:cubicBezTo>
                <a:cubicBezTo>
                  <a:pt x="15047" y="8376"/>
                  <a:pt x="15132" y="8317"/>
                  <a:pt x="15201" y="8250"/>
                </a:cubicBezTo>
                <a:cubicBezTo>
                  <a:pt x="15271" y="8183"/>
                  <a:pt x="15363" y="8128"/>
                  <a:pt x="15406" y="8128"/>
                </a:cubicBezTo>
                <a:cubicBezTo>
                  <a:pt x="15450" y="8128"/>
                  <a:pt x="15509" y="8090"/>
                  <a:pt x="15535" y="8040"/>
                </a:cubicBezTo>
                <a:cubicBezTo>
                  <a:pt x="15561" y="7991"/>
                  <a:pt x="15615" y="7948"/>
                  <a:pt x="15654" y="7948"/>
                </a:cubicBezTo>
                <a:cubicBezTo>
                  <a:pt x="15694" y="7948"/>
                  <a:pt x="15763" y="7916"/>
                  <a:pt x="15807" y="7874"/>
                </a:cubicBezTo>
                <a:cubicBezTo>
                  <a:pt x="15851" y="7833"/>
                  <a:pt x="15924" y="7779"/>
                  <a:pt x="15969" y="7753"/>
                </a:cubicBezTo>
                <a:cubicBezTo>
                  <a:pt x="16014" y="7726"/>
                  <a:pt x="16168" y="7617"/>
                  <a:pt x="16312" y="7514"/>
                </a:cubicBezTo>
                <a:cubicBezTo>
                  <a:pt x="16457" y="7410"/>
                  <a:pt x="16586" y="7336"/>
                  <a:pt x="16598" y="7348"/>
                </a:cubicBezTo>
                <a:cubicBezTo>
                  <a:pt x="16610" y="7360"/>
                  <a:pt x="16677" y="7306"/>
                  <a:pt x="16746" y="7231"/>
                </a:cubicBezTo>
                <a:cubicBezTo>
                  <a:pt x="16816" y="7156"/>
                  <a:pt x="16900" y="7094"/>
                  <a:pt x="16937" y="7094"/>
                </a:cubicBezTo>
                <a:cubicBezTo>
                  <a:pt x="16973" y="7094"/>
                  <a:pt x="17031" y="7056"/>
                  <a:pt x="17061" y="7007"/>
                </a:cubicBezTo>
                <a:cubicBezTo>
                  <a:pt x="17091" y="6957"/>
                  <a:pt x="17148" y="6915"/>
                  <a:pt x="17190" y="6914"/>
                </a:cubicBezTo>
                <a:cubicBezTo>
                  <a:pt x="17232" y="6913"/>
                  <a:pt x="17335" y="6855"/>
                  <a:pt x="17418" y="6782"/>
                </a:cubicBezTo>
                <a:cubicBezTo>
                  <a:pt x="17502" y="6709"/>
                  <a:pt x="17589" y="6646"/>
                  <a:pt x="17609" y="6646"/>
                </a:cubicBezTo>
                <a:cubicBezTo>
                  <a:pt x="17630" y="6646"/>
                  <a:pt x="17720" y="6587"/>
                  <a:pt x="17809" y="6514"/>
                </a:cubicBezTo>
                <a:cubicBezTo>
                  <a:pt x="17921" y="6423"/>
                  <a:pt x="18002" y="6389"/>
                  <a:pt x="18067" y="6407"/>
                </a:cubicBezTo>
                <a:cubicBezTo>
                  <a:pt x="18133" y="6425"/>
                  <a:pt x="18173" y="6405"/>
                  <a:pt x="18205" y="6343"/>
                </a:cubicBezTo>
                <a:cubicBezTo>
                  <a:pt x="18270" y="6221"/>
                  <a:pt x="18413" y="6191"/>
                  <a:pt x="18496" y="6285"/>
                </a:cubicBezTo>
                <a:cubicBezTo>
                  <a:pt x="18534" y="6327"/>
                  <a:pt x="18550" y="6376"/>
                  <a:pt x="18534" y="6392"/>
                </a:cubicBezTo>
                <a:cubicBezTo>
                  <a:pt x="18518" y="6409"/>
                  <a:pt x="18527" y="6421"/>
                  <a:pt x="18558" y="6421"/>
                </a:cubicBezTo>
                <a:cubicBezTo>
                  <a:pt x="18594" y="6421"/>
                  <a:pt x="18603" y="6395"/>
                  <a:pt x="18582" y="6343"/>
                </a:cubicBezTo>
                <a:cubicBezTo>
                  <a:pt x="18564" y="6300"/>
                  <a:pt x="18528" y="6201"/>
                  <a:pt x="18501" y="6124"/>
                </a:cubicBezTo>
                <a:cubicBezTo>
                  <a:pt x="18473" y="6047"/>
                  <a:pt x="18423" y="5954"/>
                  <a:pt x="18391" y="5914"/>
                </a:cubicBezTo>
                <a:cubicBezTo>
                  <a:pt x="18359" y="5874"/>
                  <a:pt x="18351" y="5842"/>
                  <a:pt x="18372" y="5841"/>
                </a:cubicBezTo>
                <a:cubicBezTo>
                  <a:pt x="18393" y="5841"/>
                  <a:pt x="18380" y="5821"/>
                  <a:pt x="18343" y="5797"/>
                </a:cubicBezTo>
                <a:cubicBezTo>
                  <a:pt x="18307" y="5774"/>
                  <a:pt x="18278" y="5727"/>
                  <a:pt x="18277" y="5695"/>
                </a:cubicBezTo>
                <a:cubicBezTo>
                  <a:pt x="18273" y="5602"/>
                  <a:pt x="18112" y="5281"/>
                  <a:pt x="18038" y="5222"/>
                </a:cubicBezTo>
                <a:cubicBezTo>
                  <a:pt x="18001" y="5192"/>
                  <a:pt x="17985" y="5169"/>
                  <a:pt x="18005" y="5168"/>
                </a:cubicBezTo>
                <a:cubicBezTo>
                  <a:pt x="18025" y="5168"/>
                  <a:pt x="18002" y="5108"/>
                  <a:pt x="17952" y="5037"/>
                </a:cubicBezTo>
                <a:cubicBezTo>
                  <a:pt x="17903" y="4965"/>
                  <a:pt x="17862" y="4884"/>
                  <a:pt x="17862" y="4856"/>
                </a:cubicBezTo>
                <a:cubicBezTo>
                  <a:pt x="17862" y="4829"/>
                  <a:pt x="17834" y="4764"/>
                  <a:pt x="17805" y="4715"/>
                </a:cubicBezTo>
                <a:cubicBezTo>
                  <a:pt x="17740" y="4609"/>
                  <a:pt x="17786" y="4557"/>
                  <a:pt x="18072" y="4398"/>
                </a:cubicBezTo>
                <a:lnTo>
                  <a:pt x="18258" y="4296"/>
                </a:lnTo>
                <a:lnTo>
                  <a:pt x="18372" y="4413"/>
                </a:lnTo>
                <a:cubicBezTo>
                  <a:pt x="18435" y="4477"/>
                  <a:pt x="18488" y="4567"/>
                  <a:pt x="18491" y="4613"/>
                </a:cubicBezTo>
                <a:cubicBezTo>
                  <a:pt x="18495" y="4658"/>
                  <a:pt x="18555" y="4798"/>
                  <a:pt x="18620" y="4925"/>
                </a:cubicBezTo>
                <a:cubicBezTo>
                  <a:pt x="18685" y="5051"/>
                  <a:pt x="18723" y="5166"/>
                  <a:pt x="18711" y="5178"/>
                </a:cubicBezTo>
                <a:cubicBezTo>
                  <a:pt x="18686" y="5203"/>
                  <a:pt x="18851" y="5521"/>
                  <a:pt x="18925" y="5593"/>
                </a:cubicBezTo>
                <a:cubicBezTo>
                  <a:pt x="18956" y="5623"/>
                  <a:pt x="18964" y="5623"/>
                  <a:pt x="18949" y="5593"/>
                </a:cubicBezTo>
                <a:cubicBezTo>
                  <a:pt x="18936" y="5568"/>
                  <a:pt x="18942" y="5503"/>
                  <a:pt x="18963" y="5446"/>
                </a:cubicBezTo>
                <a:cubicBezTo>
                  <a:pt x="18996" y="5358"/>
                  <a:pt x="19013" y="5349"/>
                  <a:pt x="19092" y="5393"/>
                </a:cubicBezTo>
                <a:cubicBezTo>
                  <a:pt x="19214" y="5459"/>
                  <a:pt x="19229" y="5435"/>
                  <a:pt x="19168" y="5271"/>
                </a:cubicBezTo>
                <a:cubicBezTo>
                  <a:pt x="19098" y="5082"/>
                  <a:pt x="19143" y="5003"/>
                  <a:pt x="19349" y="4939"/>
                </a:cubicBezTo>
                <a:cubicBezTo>
                  <a:pt x="19478" y="4900"/>
                  <a:pt x="19514" y="4866"/>
                  <a:pt x="19483" y="4827"/>
                </a:cubicBezTo>
                <a:cubicBezTo>
                  <a:pt x="19459" y="4798"/>
                  <a:pt x="19454" y="4764"/>
                  <a:pt x="19469" y="4749"/>
                </a:cubicBezTo>
                <a:cubicBezTo>
                  <a:pt x="19483" y="4734"/>
                  <a:pt x="19484" y="4684"/>
                  <a:pt x="19469" y="4642"/>
                </a:cubicBezTo>
                <a:cubicBezTo>
                  <a:pt x="19447" y="4583"/>
                  <a:pt x="19427" y="4582"/>
                  <a:pt x="19388" y="4622"/>
                </a:cubicBezTo>
                <a:cubicBezTo>
                  <a:pt x="19359" y="4651"/>
                  <a:pt x="19293" y="4671"/>
                  <a:pt x="19240" y="4671"/>
                </a:cubicBezTo>
                <a:cubicBezTo>
                  <a:pt x="19187" y="4671"/>
                  <a:pt x="19131" y="4704"/>
                  <a:pt x="19116" y="4744"/>
                </a:cubicBezTo>
                <a:cubicBezTo>
                  <a:pt x="19091" y="4809"/>
                  <a:pt x="19078" y="4813"/>
                  <a:pt x="19011" y="4754"/>
                </a:cubicBezTo>
                <a:cubicBezTo>
                  <a:pt x="18969" y="4717"/>
                  <a:pt x="18902" y="4672"/>
                  <a:pt x="18858" y="4656"/>
                </a:cubicBezTo>
                <a:cubicBezTo>
                  <a:pt x="18738" y="4613"/>
                  <a:pt x="18773" y="4423"/>
                  <a:pt x="18901" y="4427"/>
                </a:cubicBezTo>
                <a:cubicBezTo>
                  <a:pt x="18956" y="4429"/>
                  <a:pt x="19001" y="4416"/>
                  <a:pt x="19001" y="4398"/>
                </a:cubicBezTo>
                <a:cubicBezTo>
                  <a:pt x="19001" y="4356"/>
                  <a:pt x="19211" y="4216"/>
                  <a:pt x="19302" y="4198"/>
                </a:cubicBezTo>
                <a:cubicBezTo>
                  <a:pt x="19341" y="4190"/>
                  <a:pt x="19381" y="4185"/>
                  <a:pt x="19388" y="4183"/>
                </a:cubicBezTo>
                <a:cubicBezTo>
                  <a:pt x="19417" y="4175"/>
                  <a:pt x="19251" y="3954"/>
                  <a:pt x="19216" y="3954"/>
                </a:cubicBezTo>
                <a:cubicBezTo>
                  <a:pt x="19194" y="3954"/>
                  <a:pt x="19079" y="4024"/>
                  <a:pt x="18958" y="4110"/>
                </a:cubicBezTo>
                <a:lnTo>
                  <a:pt x="18739" y="4266"/>
                </a:lnTo>
                <a:lnTo>
                  <a:pt x="18649" y="4179"/>
                </a:lnTo>
                <a:cubicBezTo>
                  <a:pt x="18600" y="4129"/>
                  <a:pt x="18563" y="4061"/>
                  <a:pt x="18563" y="4027"/>
                </a:cubicBezTo>
                <a:cubicBezTo>
                  <a:pt x="18563" y="3993"/>
                  <a:pt x="18532" y="3941"/>
                  <a:pt x="18496" y="3910"/>
                </a:cubicBezTo>
                <a:cubicBezTo>
                  <a:pt x="18460" y="3880"/>
                  <a:pt x="18442" y="3837"/>
                  <a:pt x="18453" y="3818"/>
                </a:cubicBezTo>
                <a:cubicBezTo>
                  <a:pt x="18465" y="3799"/>
                  <a:pt x="18438" y="3740"/>
                  <a:pt x="18396" y="3681"/>
                </a:cubicBezTo>
                <a:cubicBezTo>
                  <a:pt x="18311" y="3563"/>
                  <a:pt x="18210" y="3380"/>
                  <a:pt x="18210" y="3350"/>
                </a:cubicBezTo>
                <a:cubicBezTo>
                  <a:pt x="18210" y="3305"/>
                  <a:pt x="18542" y="3130"/>
                  <a:pt x="18615" y="3135"/>
                </a:cubicBezTo>
                <a:cubicBezTo>
                  <a:pt x="18659" y="3139"/>
                  <a:pt x="18696" y="3123"/>
                  <a:pt x="18696" y="3101"/>
                </a:cubicBezTo>
                <a:cubicBezTo>
                  <a:pt x="18696" y="3079"/>
                  <a:pt x="18780" y="3020"/>
                  <a:pt x="18882" y="2969"/>
                </a:cubicBezTo>
                <a:cubicBezTo>
                  <a:pt x="18985" y="2919"/>
                  <a:pt x="19024" y="2886"/>
                  <a:pt x="18968" y="2896"/>
                </a:cubicBezTo>
                <a:cubicBezTo>
                  <a:pt x="18891" y="2911"/>
                  <a:pt x="18853" y="2886"/>
                  <a:pt x="18815" y="2794"/>
                </a:cubicBezTo>
                <a:cubicBezTo>
                  <a:pt x="18789" y="2728"/>
                  <a:pt x="18769" y="2659"/>
                  <a:pt x="18773" y="2643"/>
                </a:cubicBezTo>
                <a:cubicBezTo>
                  <a:pt x="18775" y="2632"/>
                  <a:pt x="18769" y="2626"/>
                  <a:pt x="18758" y="2623"/>
                </a:cubicBezTo>
                <a:close/>
                <a:moveTo>
                  <a:pt x="20422" y="3369"/>
                </a:moveTo>
                <a:cubicBezTo>
                  <a:pt x="20354" y="3378"/>
                  <a:pt x="20272" y="3411"/>
                  <a:pt x="20241" y="3462"/>
                </a:cubicBezTo>
                <a:cubicBezTo>
                  <a:pt x="20168" y="3581"/>
                  <a:pt x="20091" y="3529"/>
                  <a:pt x="20122" y="3389"/>
                </a:cubicBezTo>
                <a:cubicBezTo>
                  <a:pt x="20105" y="3434"/>
                  <a:pt x="20064" y="3483"/>
                  <a:pt x="20022" y="3486"/>
                </a:cubicBezTo>
                <a:cubicBezTo>
                  <a:pt x="19948" y="3492"/>
                  <a:pt x="19580" y="3688"/>
                  <a:pt x="19531" y="3750"/>
                </a:cubicBezTo>
                <a:cubicBezTo>
                  <a:pt x="19454" y="3844"/>
                  <a:pt x="19516" y="4014"/>
                  <a:pt x="19612" y="3974"/>
                </a:cubicBezTo>
                <a:cubicBezTo>
                  <a:pt x="19755" y="3914"/>
                  <a:pt x="19809" y="3932"/>
                  <a:pt x="19869" y="4057"/>
                </a:cubicBezTo>
                <a:cubicBezTo>
                  <a:pt x="19922" y="4167"/>
                  <a:pt x="19920" y="4193"/>
                  <a:pt x="19860" y="4261"/>
                </a:cubicBezTo>
                <a:cubicBezTo>
                  <a:pt x="19777" y="4355"/>
                  <a:pt x="19770" y="4403"/>
                  <a:pt x="19840" y="4403"/>
                </a:cubicBezTo>
                <a:cubicBezTo>
                  <a:pt x="19901" y="4403"/>
                  <a:pt x="20055" y="4536"/>
                  <a:pt x="20055" y="4588"/>
                </a:cubicBezTo>
                <a:cubicBezTo>
                  <a:pt x="20055" y="4621"/>
                  <a:pt x="19956" y="4674"/>
                  <a:pt x="19659" y="4798"/>
                </a:cubicBezTo>
                <a:cubicBezTo>
                  <a:pt x="19557" y="4841"/>
                  <a:pt x="19560" y="4840"/>
                  <a:pt x="19712" y="4837"/>
                </a:cubicBezTo>
                <a:cubicBezTo>
                  <a:pt x="19887" y="4833"/>
                  <a:pt x="20073" y="4963"/>
                  <a:pt x="20036" y="5061"/>
                </a:cubicBezTo>
                <a:cubicBezTo>
                  <a:pt x="20021" y="5100"/>
                  <a:pt x="20077" y="5120"/>
                  <a:pt x="20203" y="5129"/>
                </a:cubicBezTo>
                <a:cubicBezTo>
                  <a:pt x="20353" y="5141"/>
                  <a:pt x="20384" y="5159"/>
                  <a:pt x="20384" y="5232"/>
                </a:cubicBezTo>
                <a:cubicBezTo>
                  <a:pt x="20384" y="5290"/>
                  <a:pt x="20346" y="5331"/>
                  <a:pt x="20274" y="5349"/>
                </a:cubicBezTo>
                <a:cubicBezTo>
                  <a:pt x="20042" y="5407"/>
                  <a:pt x="19974" y="5446"/>
                  <a:pt x="19950" y="5539"/>
                </a:cubicBezTo>
                <a:cubicBezTo>
                  <a:pt x="19917" y="5667"/>
                  <a:pt x="19990" y="5736"/>
                  <a:pt x="20079" y="5661"/>
                </a:cubicBezTo>
                <a:cubicBezTo>
                  <a:pt x="20138" y="5611"/>
                  <a:pt x="20167" y="5619"/>
                  <a:pt x="20279" y="5729"/>
                </a:cubicBezTo>
                <a:cubicBezTo>
                  <a:pt x="20353" y="5802"/>
                  <a:pt x="20394" y="5884"/>
                  <a:pt x="20394" y="5939"/>
                </a:cubicBezTo>
                <a:cubicBezTo>
                  <a:pt x="20430" y="5910"/>
                  <a:pt x="20462" y="5885"/>
                  <a:pt x="20484" y="5885"/>
                </a:cubicBezTo>
                <a:cubicBezTo>
                  <a:pt x="20502" y="5885"/>
                  <a:pt x="20514" y="5881"/>
                  <a:pt x="20522" y="5875"/>
                </a:cubicBezTo>
                <a:cubicBezTo>
                  <a:pt x="20531" y="5870"/>
                  <a:pt x="20537" y="5862"/>
                  <a:pt x="20537" y="5851"/>
                </a:cubicBezTo>
                <a:cubicBezTo>
                  <a:pt x="20536" y="5829"/>
                  <a:pt x="20516" y="5798"/>
                  <a:pt x="20479" y="5753"/>
                </a:cubicBezTo>
                <a:cubicBezTo>
                  <a:pt x="20450" y="5719"/>
                  <a:pt x="20424" y="5678"/>
                  <a:pt x="20403" y="5636"/>
                </a:cubicBezTo>
                <a:cubicBezTo>
                  <a:pt x="20340" y="5513"/>
                  <a:pt x="20317" y="5377"/>
                  <a:pt x="20360" y="5324"/>
                </a:cubicBezTo>
                <a:cubicBezTo>
                  <a:pt x="20389" y="5289"/>
                  <a:pt x="20440" y="5272"/>
                  <a:pt x="20475" y="5285"/>
                </a:cubicBezTo>
                <a:cubicBezTo>
                  <a:pt x="20519" y="5303"/>
                  <a:pt x="20537" y="5276"/>
                  <a:pt x="20537" y="5193"/>
                </a:cubicBezTo>
                <a:cubicBezTo>
                  <a:pt x="20537" y="5087"/>
                  <a:pt x="20529" y="5080"/>
                  <a:pt x="20451" y="5129"/>
                </a:cubicBezTo>
                <a:cubicBezTo>
                  <a:pt x="20389" y="5169"/>
                  <a:pt x="20358" y="5166"/>
                  <a:pt x="20322" y="5134"/>
                </a:cubicBezTo>
                <a:cubicBezTo>
                  <a:pt x="20319" y="5132"/>
                  <a:pt x="20315" y="5137"/>
                  <a:pt x="20312" y="5134"/>
                </a:cubicBezTo>
                <a:cubicBezTo>
                  <a:pt x="20311" y="5132"/>
                  <a:pt x="20310" y="5127"/>
                  <a:pt x="20308" y="5125"/>
                </a:cubicBezTo>
                <a:cubicBezTo>
                  <a:pt x="20292" y="5106"/>
                  <a:pt x="20282" y="5079"/>
                  <a:pt x="20274" y="5047"/>
                </a:cubicBezTo>
                <a:cubicBezTo>
                  <a:pt x="20272" y="5039"/>
                  <a:pt x="20271" y="5030"/>
                  <a:pt x="20270" y="5022"/>
                </a:cubicBezTo>
                <a:cubicBezTo>
                  <a:pt x="20265" y="4997"/>
                  <a:pt x="20260" y="4976"/>
                  <a:pt x="20260" y="4944"/>
                </a:cubicBezTo>
                <a:cubicBezTo>
                  <a:pt x="20260" y="4911"/>
                  <a:pt x="20268" y="4877"/>
                  <a:pt x="20279" y="4847"/>
                </a:cubicBezTo>
                <a:cubicBezTo>
                  <a:pt x="20292" y="4799"/>
                  <a:pt x="20307" y="4756"/>
                  <a:pt x="20336" y="4734"/>
                </a:cubicBezTo>
                <a:cubicBezTo>
                  <a:pt x="20379" y="4703"/>
                  <a:pt x="20401" y="4655"/>
                  <a:pt x="20384" y="4627"/>
                </a:cubicBezTo>
                <a:cubicBezTo>
                  <a:pt x="20366" y="4597"/>
                  <a:pt x="20392" y="4564"/>
                  <a:pt x="20446" y="4549"/>
                </a:cubicBezTo>
                <a:cubicBezTo>
                  <a:pt x="20497" y="4536"/>
                  <a:pt x="20537" y="4505"/>
                  <a:pt x="20537" y="4481"/>
                </a:cubicBezTo>
                <a:cubicBezTo>
                  <a:pt x="20537" y="4456"/>
                  <a:pt x="20489" y="4450"/>
                  <a:pt x="20427" y="4466"/>
                </a:cubicBezTo>
                <a:cubicBezTo>
                  <a:pt x="20142" y="4539"/>
                  <a:pt x="20050" y="4233"/>
                  <a:pt x="20317" y="4101"/>
                </a:cubicBezTo>
                <a:lnTo>
                  <a:pt x="20460" y="4027"/>
                </a:lnTo>
                <a:lnTo>
                  <a:pt x="20317" y="3979"/>
                </a:lnTo>
                <a:cubicBezTo>
                  <a:pt x="20237" y="3951"/>
                  <a:pt x="20156" y="3889"/>
                  <a:pt x="20136" y="3832"/>
                </a:cubicBezTo>
                <a:cubicBezTo>
                  <a:pt x="20107" y="3749"/>
                  <a:pt x="20124" y="3722"/>
                  <a:pt x="20222" y="3672"/>
                </a:cubicBezTo>
                <a:cubicBezTo>
                  <a:pt x="20287" y="3638"/>
                  <a:pt x="20362" y="3618"/>
                  <a:pt x="20389" y="3628"/>
                </a:cubicBezTo>
                <a:cubicBezTo>
                  <a:pt x="20416" y="3638"/>
                  <a:pt x="20450" y="3608"/>
                  <a:pt x="20465" y="3564"/>
                </a:cubicBezTo>
                <a:cubicBezTo>
                  <a:pt x="20480" y="3520"/>
                  <a:pt x="20508" y="3459"/>
                  <a:pt x="20522" y="3428"/>
                </a:cubicBezTo>
                <a:cubicBezTo>
                  <a:pt x="20545" y="3378"/>
                  <a:pt x="20490" y="3361"/>
                  <a:pt x="20422" y="3369"/>
                </a:cubicBezTo>
                <a:close/>
                <a:moveTo>
                  <a:pt x="10868" y="4578"/>
                </a:moveTo>
                <a:cubicBezTo>
                  <a:pt x="10839" y="4600"/>
                  <a:pt x="10815" y="4691"/>
                  <a:pt x="10815" y="4827"/>
                </a:cubicBezTo>
                <a:cubicBezTo>
                  <a:pt x="10815" y="5038"/>
                  <a:pt x="10825" y="5074"/>
                  <a:pt x="10901" y="5086"/>
                </a:cubicBezTo>
                <a:cubicBezTo>
                  <a:pt x="10949" y="5093"/>
                  <a:pt x="11055" y="5090"/>
                  <a:pt x="11135" y="5081"/>
                </a:cubicBezTo>
                <a:cubicBezTo>
                  <a:pt x="11272" y="5065"/>
                  <a:pt x="11277" y="5058"/>
                  <a:pt x="11249" y="4925"/>
                </a:cubicBezTo>
                <a:cubicBezTo>
                  <a:pt x="11207" y="4725"/>
                  <a:pt x="11191" y="4705"/>
                  <a:pt x="11068" y="4730"/>
                </a:cubicBezTo>
                <a:cubicBezTo>
                  <a:pt x="10986" y="4746"/>
                  <a:pt x="10950" y="4729"/>
                  <a:pt x="10934" y="4666"/>
                </a:cubicBezTo>
                <a:cubicBezTo>
                  <a:pt x="10923" y="4621"/>
                  <a:pt x="10910" y="4596"/>
                  <a:pt x="10896" y="4583"/>
                </a:cubicBezTo>
                <a:cubicBezTo>
                  <a:pt x="10886" y="4574"/>
                  <a:pt x="10877" y="4571"/>
                  <a:pt x="10868" y="4578"/>
                </a:cubicBezTo>
                <a:close/>
                <a:moveTo>
                  <a:pt x="7511" y="4851"/>
                </a:moveTo>
                <a:cubicBezTo>
                  <a:pt x="7368" y="4851"/>
                  <a:pt x="7283" y="4871"/>
                  <a:pt x="7268" y="4910"/>
                </a:cubicBezTo>
                <a:cubicBezTo>
                  <a:pt x="7253" y="4950"/>
                  <a:pt x="7199" y="4963"/>
                  <a:pt x="7101" y="4949"/>
                </a:cubicBezTo>
                <a:cubicBezTo>
                  <a:pt x="7020" y="4937"/>
                  <a:pt x="6969" y="4944"/>
                  <a:pt x="6987" y="4964"/>
                </a:cubicBezTo>
                <a:cubicBezTo>
                  <a:pt x="7033" y="5013"/>
                  <a:pt x="6935" y="5122"/>
                  <a:pt x="6867" y="5095"/>
                </a:cubicBezTo>
                <a:cubicBezTo>
                  <a:pt x="6793" y="5066"/>
                  <a:pt x="6693" y="5192"/>
                  <a:pt x="6724" y="5276"/>
                </a:cubicBezTo>
                <a:cubicBezTo>
                  <a:pt x="6738" y="5312"/>
                  <a:pt x="6733" y="5354"/>
                  <a:pt x="6710" y="5368"/>
                </a:cubicBezTo>
                <a:cubicBezTo>
                  <a:pt x="6687" y="5383"/>
                  <a:pt x="6667" y="5424"/>
                  <a:pt x="6667" y="5461"/>
                </a:cubicBezTo>
                <a:cubicBezTo>
                  <a:pt x="6667" y="5512"/>
                  <a:pt x="6728" y="5495"/>
                  <a:pt x="6920" y="5388"/>
                </a:cubicBezTo>
                <a:cubicBezTo>
                  <a:pt x="7059" y="5310"/>
                  <a:pt x="7195" y="5228"/>
                  <a:pt x="7225" y="5203"/>
                </a:cubicBezTo>
                <a:cubicBezTo>
                  <a:pt x="7255" y="5177"/>
                  <a:pt x="7282" y="5171"/>
                  <a:pt x="7282" y="5193"/>
                </a:cubicBezTo>
                <a:cubicBezTo>
                  <a:pt x="7283" y="5214"/>
                  <a:pt x="7305" y="5197"/>
                  <a:pt x="7330" y="5154"/>
                </a:cubicBezTo>
                <a:cubicBezTo>
                  <a:pt x="7355" y="5110"/>
                  <a:pt x="7391" y="5083"/>
                  <a:pt x="7411" y="5095"/>
                </a:cubicBezTo>
                <a:cubicBezTo>
                  <a:pt x="7431" y="5108"/>
                  <a:pt x="7504" y="5088"/>
                  <a:pt x="7573" y="5051"/>
                </a:cubicBezTo>
                <a:cubicBezTo>
                  <a:pt x="7642" y="5015"/>
                  <a:pt x="7680" y="4988"/>
                  <a:pt x="7659" y="4988"/>
                </a:cubicBezTo>
                <a:cubicBezTo>
                  <a:pt x="7638" y="4988"/>
                  <a:pt x="7648" y="4957"/>
                  <a:pt x="7678" y="4920"/>
                </a:cubicBezTo>
                <a:cubicBezTo>
                  <a:pt x="7725" y="4861"/>
                  <a:pt x="7702" y="4851"/>
                  <a:pt x="7511" y="4851"/>
                </a:cubicBezTo>
                <a:close/>
                <a:moveTo>
                  <a:pt x="14772" y="5120"/>
                </a:moveTo>
                <a:cubicBezTo>
                  <a:pt x="14696" y="5115"/>
                  <a:pt x="14614" y="5131"/>
                  <a:pt x="14591" y="5168"/>
                </a:cubicBezTo>
                <a:cubicBezTo>
                  <a:pt x="14576" y="5194"/>
                  <a:pt x="14588" y="5209"/>
                  <a:pt x="14620" y="5203"/>
                </a:cubicBezTo>
                <a:cubicBezTo>
                  <a:pt x="14695" y="5187"/>
                  <a:pt x="14727" y="5508"/>
                  <a:pt x="14658" y="5593"/>
                </a:cubicBezTo>
                <a:cubicBezTo>
                  <a:pt x="14617" y="5643"/>
                  <a:pt x="14647" y="5653"/>
                  <a:pt x="14839" y="5646"/>
                </a:cubicBezTo>
                <a:cubicBezTo>
                  <a:pt x="15067" y="5638"/>
                  <a:pt x="15074" y="5635"/>
                  <a:pt x="15087" y="5495"/>
                </a:cubicBezTo>
                <a:cubicBezTo>
                  <a:pt x="15097" y="5388"/>
                  <a:pt x="15078" y="5337"/>
                  <a:pt x="15011" y="5300"/>
                </a:cubicBezTo>
                <a:cubicBezTo>
                  <a:pt x="14961" y="5273"/>
                  <a:pt x="14920" y="5224"/>
                  <a:pt x="14920" y="5188"/>
                </a:cubicBezTo>
                <a:cubicBezTo>
                  <a:pt x="14920" y="5149"/>
                  <a:pt x="14849" y="5124"/>
                  <a:pt x="14772" y="5120"/>
                </a:cubicBezTo>
                <a:close/>
                <a:moveTo>
                  <a:pt x="12064" y="5276"/>
                </a:moveTo>
                <a:cubicBezTo>
                  <a:pt x="12042" y="5269"/>
                  <a:pt x="12037" y="5295"/>
                  <a:pt x="12031" y="5349"/>
                </a:cubicBezTo>
                <a:cubicBezTo>
                  <a:pt x="12004" y="5569"/>
                  <a:pt x="11984" y="5590"/>
                  <a:pt x="11878" y="5500"/>
                </a:cubicBezTo>
                <a:cubicBezTo>
                  <a:pt x="11825" y="5454"/>
                  <a:pt x="11860" y="5499"/>
                  <a:pt x="11955" y="5602"/>
                </a:cubicBezTo>
                <a:cubicBezTo>
                  <a:pt x="12123" y="5786"/>
                  <a:pt x="12127" y="5789"/>
                  <a:pt x="12188" y="5700"/>
                </a:cubicBezTo>
                <a:cubicBezTo>
                  <a:pt x="12223" y="5650"/>
                  <a:pt x="12279" y="5618"/>
                  <a:pt x="12312" y="5632"/>
                </a:cubicBezTo>
                <a:cubicBezTo>
                  <a:pt x="12427" y="5677"/>
                  <a:pt x="12373" y="5557"/>
                  <a:pt x="12207" y="5398"/>
                </a:cubicBezTo>
                <a:cubicBezTo>
                  <a:pt x="12125" y="5318"/>
                  <a:pt x="12087" y="5282"/>
                  <a:pt x="12064" y="5276"/>
                </a:cubicBezTo>
                <a:close/>
                <a:moveTo>
                  <a:pt x="10691" y="5393"/>
                </a:moveTo>
                <a:cubicBezTo>
                  <a:pt x="10656" y="5393"/>
                  <a:pt x="10616" y="5421"/>
                  <a:pt x="10601" y="5461"/>
                </a:cubicBezTo>
                <a:cubicBezTo>
                  <a:pt x="10574" y="5533"/>
                  <a:pt x="10479" y="5532"/>
                  <a:pt x="10243" y="5456"/>
                </a:cubicBezTo>
                <a:cubicBezTo>
                  <a:pt x="10165" y="5431"/>
                  <a:pt x="10170" y="5438"/>
                  <a:pt x="10257" y="5505"/>
                </a:cubicBezTo>
                <a:cubicBezTo>
                  <a:pt x="10396" y="5611"/>
                  <a:pt x="10377" y="5675"/>
                  <a:pt x="10176" y="5851"/>
                </a:cubicBezTo>
                <a:cubicBezTo>
                  <a:pt x="10080" y="5936"/>
                  <a:pt x="10005" y="6031"/>
                  <a:pt x="10005" y="6061"/>
                </a:cubicBezTo>
                <a:cubicBezTo>
                  <a:pt x="10005" y="6090"/>
                  <a:pt x="9940" y="6141"/>
                  <a:pt x="9866" y="6173"/>
                </a:cubicBezTo>
                <a:cubicBezTo>
                  <a:pt x="9792" y="6205"/>
                  <a:pt x="9737" y="6248"/>
                  <a:pt x="9742" y="6270"/>
                </a:cubicBezTo>
                <a:cubicBezTo>
                  <a:pt x="9748" y="6293"/>
                  <a:pt x="9649" y="6375"/>
                  <a:pt x="9518" y="6456"/>
                </a:cubicBezTo>
                <a:cubicBezTo>
                  <a:pt x="9388" y="6536"/>
                  <a:pt x="9250" y="6638"/>
                  <a:pt x="9213" y="6680"/>
                </a:cubicBezTo>
                <a:cubicBezTo>
                  <a:pt x="9153" y="6748"/>
                  <a:pt x="9152" y="6750"/>
                  <a:pt x="9218" y="6699"/>
                </a:cubicBezTo>
                <a:cubicBezTo>
                  <a:pt x="9302" y="6635"/>
                  <a:pt x="9368" y="6699"/>
                  <a:pt x="9328" y="6807"/>
                </a:cubicBezTo>
                <a:cubicBezTo>
                  <a:pt x="9300" y="6880"/>
                  <a:pt x="9367" y="6896"/>
                  <a:pt x="9409" y="6826"/>
                </a:cubicBezTo>
                <a:cubicBezTo>
                  <a:pt x="9427" y="6796"/>
                  <a:pt x="9466" y="6800"/>
                  <a:pt x="9523" y="6831"/>
                </a:cubicBezTo>
                <a:cubicBezTo>
                  <a:pt x="9624" y="6886"/>
                  <a:pt x="9599" y="6949"/>
                  <a:pt x="9452" y="7007"/>
                </a:cubicBezTo>
                <a:cubicBezTo>
                  <a:pt x="9394" y="7029"/>
                  <a:pt x="9347" y="7071"/>
                  <a:pt x="9347" y="7099"/>
                </a:cubicBezTo>
                <a:cubicBezTo>
                  <a:pt x="9347" y="7138"/>
                  <a:pt x="9359" y="7142"/>
                  <a:pt x="9404" y="7104"/>
                </a:cubicBezTo>
                <a:cubicBezTo>
                  <a:pt x="9491" y="7030"/>
                  <a:pt x="9573" y="7148"/>
                  <a:pt x="9537" y="7294"/>
                </a:cubicBezTo>
                <a:lnTo>
                  <a:pt x="9509" y="7406"/>
                </a:lnTo>
                <a:lnTo>
                  <a:pt x="9657" y="7338"/>
                </a:lnTo>
                <a:cubicBezTo>
                  <a:pt x="9738" y="7298"/>
                  <a:pt x="9915" y="7166"/>
                  <a:pt x="10048" y="7050"/>
                </a:cubicBezTo>
                <a:cubicBezTo>
                  <a:pt x="10180" y="6935"/>
                  <a:pt x="10417" y="6742"/>
                  <a:pt x="10577" y="6617"/>
                </a:cubicBezTo>
                <a:cubicBezTo>
                  <a:pt x="10863" y="6391"/>
                  <a:pt x="10871" y="6386"/>
                  <a:pt x="10982" y="6460"/>
                </a:cubicBezTo>
                <a:cubicBezTo>
                  <a:pt x="11095" y="6536"/>
                  <a:pt x="11278" y="6747"/>
                  <a:pt x="11278" y="6802"/>
                </a:cubicBezTo>
                <a:cubicBezTo>
                  <a:pt x="11278" y="6818"/>
                  <a:pt x="11223" y="6900"/>
                  <a:pt x="11158" y="6982"/>
                </a:cubicBezTo>
                <a:cubicBezTo>
                  <a:pt x="11067" y="7100"/>
                  <a:pt x="11027" y="7125"/>
                  <a:pt x="10972" y="7089"/>
                </a:cubicBezTo>
                <a:cubicBezTo>
                  <a:pt x="10866" y="7022"/>
                  <a:pt x="10550" y="7324"/>
                  <a:pt x="10605" y="7441"/>
                </a:cubicBezTo>
                <a:cubicBezTo>
                  <a:pt x="10653" y="7540"/>
                  <a:pt x="10654" y="7593"/>
                  <a:pt x="10601" y="7679"/>
                </a:cubicBezTo>
                <a:cubicBezTo>
                  <a:pt x="10579" y="7715"/>
                  <a:pt x="10653" y="7672"/>
                  <a:pt x="10772" y="7587"/>
                </a:cubicBezTo>
                <a:cubicBezTo>
                  <a:pt x="10891" y="7502"/>
                  <a:pt x="11005" y="7409"/>
                  <a:pt x="11025" y="7377"/>
                </a:cubicBezTo>
                <a:cubicBezTo>
                  <a:pt x="11045" y="7346"/>
                  <a:pt x="11080" y="7330"/>
                  <a:pt x="11101" y="7343"/>
                </a:cubicBezTo>
                <a:cubicBezTo>
                  <a:pt x="11164" y="7383"/>
                  <a:pt x="11198" y="7277"/>
                  <a:pt x="11144" y="7211"/>
                </a:cubicBezTo>
                <a:cubicBezTo>
                  <a:pt x="11105" y="7163"/>
                  <a:pt x="11129" y="7136"/>
                  <a:pt x="11239" y="7080"/>
                </a:cubicBezTo>
                <a:cubicBezTo>
                  <a:pt x="11317" y="7040"/>
                  <a:pt x="11411" y="7007"/>
                  <a:pt x="11454" y="7007"/>
                </a:cubicBezTo>
                <a:cubicBezTo>
                  <a:pt x="11497" y="7007"/>
                  <a:pt x="11549" y="6977"/>
                  <a:pt x="11568" y="6943"/>
                </a:cubicBezTo>
                <a:cubicBezTo>
                  <a:pt x="11612" y="6866"/>
                  <a:pt x="12172" y="6378"/>
                  <a:pt x="12217" y="6378"/>
                </a:cubicBezTo>
                <a:cubicBezTo>
                  <a:pt x="12235" y="6378"/>
                  <a:pt x="12312" y="6327"/>
                  <a:pt x="12384" y="6265"/>
                </a:cubicBezTo>
                <a:cubicBezTo>
                  <a:pt x="12455" y="6204"/>
                  <a:pt x="12497" y="6153"/>
                  <a:pt x="12479" y="6153"/>
                </a:cubicBezTo>
                <a:cubicBezTo>
                  <a:pt x="12461" y="6153"/>
                  <a:pt x="12408" y="6186"/>
                  <a:pt x="12365" y="6226"/>
                </a:cubicBezTo>
                <a:cubicBezTo>
                  <a:pt x="12300" y="6286"/>
                  <a:pt x="12276" y="6287"/>
                  <a:pt x="12222" y="6241"/>
                </a:cubicBezTo>
                <a:cubicBezTo>
                  <a:pt x="12128" y="6162"/>
                  <a:pt x="12136" y="6079"/>
                  <a:pt x="12250" y="5997"/>
                </a:cubicBezTo>
                <a:cubicBezTo>
                  <a:pt x="12304" y="5959"/>
                  <a:pt x="12332" y="5929"/>
                  <a:pt x="12312" y="5929"/>
                </a:cubicBezTo>
                <a:cubicBezTo>
                  <a:pt x="12262" y="5929"/>
                  <a:pt x="11952" y="6177"/>
                  <a:pt x="11731" y="6392"/>
                </a:cubicBezTo>
                <a:cubicBezTo>
                  <a:pt x="11565" y="6553"/>
                  <a:pt x="11449" y="6579"/>
                  <a:pt x="11449" y="6460"/>
                </a:cubicBezTo>
                <a:cubicBezTo>
                  <a:pt x="11449" y="6435"/>
                  <a:pt x="11390" y="6356"/>
                  <a:pt x="11316" y="6280"/>
                </a:cubicBezTo>
                <a:lnTo>
                  <a:pt x="11182" y="6139"/>
                </a:lnTo>
                <a:lnTo>
                  <a:pt x="11301" y="6012"/>
                </a:lnTo>
                <a:cubicBezTo>
                  <a:pt x="11368" y="5941"/>
                  <a:pt x="11452" y="5885"/>
                  <a:pt x="11487" y="5885"/>
                </a:cubicBezTo>
                <a:cubicBezTo>
                  <a:pt x="11523" y="5885"/>
                  <a:pt x="11541" y="5872"/>
                  <a:pt x="11526" y="5856"/>
                </a:cubicBezTo>
                <a:cubicBezTo>
                  <a:pt x="11510" y="5840"/>
                  <a:pt x="11519" y="5793"/>
                  <a:pt x="11549" y="5753"/>
                </a:cubicBezTo>
                <a:cubicBezTo>
                  <a:pt x="11596" y="5693"/>
                  <a:pt x="11597" y="5689"/>
                  <a:pt x="11540" y="5734"/>
                </a:cubicBezTo>
                <a:cubicBezTo>
                  <a:pt x="11487" y="5776"/>
                  <a:pt x="11448" y="5770"/>
                  <a:pt x="11363" y="5705"/>
                </a:cubicBezTo>
                <a:cubicBezTo>
                  <a:pt x="11268" y="5631"/>
                  <a:pt x="11265" y="5613"/>
                  <a:pt x="11321" y="5539"/>
                </a:cubicBezTo>
                <a:cubicBezTo>
                  <a:pt x="11355" y="5493"/>
                  <a:pt x="11322" y="5515"/>
                  <a:pt x="11249" y="5583"/>
                </a:cubicBezTo>
                <a:cubicBezTo>
                  <a:pt x="11176" y="5651"/>
                  <a:pt x="11075" y="5705"/>
                  <a:pt x="11025" y="5705"/>
                </a:cubicBezTo>
                <a:cubicBezTo>
                  <a:pt x="10930" y="5705"/>
                  <a:pt x="10821" y="5605"/>
                  <a:pt x="10858" y="5554"/>
                </a:cubicBezTo>
                <a:cubicBezTo>
                  <a:pt x="10870" y="5537"/>
                  <a:pt x="10869" y="5537"/>
                  <a:pt x="10853" y="5549"/>
                </a:cubicBezTo>
                <a:cubicBezTo>
                  <a:pt x="10811" y="5581"/>
                  <a:pt x="10701" y="5478"/>
                  <a:pt x="10729" y="5432"/>
                </a:cubicBezTo>
                <a:cubicBezTo>
                  <a:pt x="10743" y="5410"/>
                  <a:pt x="10726" y="5393"/>
                  <a:pt x="10691" y="5393"/>
                </a:cubicBezTo>
                <a:close/>
                <a:moveTo>
                  <a:pt x="20312" y="6027"/>
                </a:moveTo>
                <a:cubicBezTo>
                  <a:pt x="20272" y="6036"/>
                  <a:pt x="20218" y="6044"/>
                  <a:pt x="20117" y="6046"/>
                </a:cubicBezTo>
                <a:cubicBezTo>
                  <a:pt x="19782" y="6052"/>
                  <a:pt x="19722" y="6086"/>
                  <a:pt x="19836" y="6202"/>
                </a:cubicBezTo>
                <a:cubicBezTo>
                  <a:pt x="19934" y="6303"/>
                  <a:pt x="20014" y="6312"/>
                  <a:pt x="20088" y="6236"/>
                </a:cubicBezTo>
                <a:cubicBezTo>
                  <a:pt x="20160" y="6163"/>
                  <a:pt x="20325" y="6317"/>
                  <a:pt x="20308" y="6441"/>
                </a:cubicBezTo>
                <a:cubicBezTo>
                  <a:pt x="20297" y="6517"/>
                  <a:pt x="20260" y="6537"/>
                  <a:pt x="20088" y="6548"/>
                </a:cubicBezTo>
                <a:lnTo>
                  <a:pt x="19879" y="6563"/>
                </a:lnTo>
                <a:lnTo>
                  <a:pt x="19879" y="6738"/>
                </a:lnTo>
                <a:lnTo>
                  <a:pt x="19879" y="6919"/>
                </a:lnTo>
                <a:lnTo>
                  <a:pt x="20074" y="6919"/>
                </a:lnTo>
                <a:cubicBezTo>
                  <a:pt x="20130" y="6919"/>
                  <a:pt x="20181" y="6920"/>
                  <a:pt x="20222" y="6929"/>
                </a:cubicBezTo>
                <a:cubicBezTo>
                  <a:pt x="20210" y="6914"/>
                  <a:pt x="20203" y="6896"/>
                  <a:pt x="20193" y="6880"/>
                </a:cubicBezTo>
                <a:cubicBezTo>
                  <a:pt x="20176" y="6849"/>
                  <a:pt x="20164" y="6822"/>
                  <a:pt x="20160" y="6787"/>
                </a:cubicBezTo>
                <a:cubicBezTo>
                  <a:pt x="20157" y="6767"/>
                  <a:pt x="20158" y="6748"/>
                  <a:pt x="20160" y="6729"/>
                </a:cubicBezTo>
                <a:cubicBezTo>
                  <a:pt x="20163" y="6708"/>
                  <a:pt x="20165" y="6688"/>
                  <a:pt x="20174" y="6670"/>
                </a:cubicBezTo>
                <a:cubicBezTo>
                  <a:pt x="20177" y="6665"/>
                  <a:pt x="20181" y="6660"/>
                  <a:pt x="20184" y="6656"/>
                </a:cubicBezTo>
                <a:cubicBezTo>
                  <a:pt x="20199" y="6633"/>
                  <a:pt x="20217" y="6611"/>
                  <a:pt x="20246" y="6597"/>
                </a:cubicBezTo>
                <a:cubicBezTo>
                  <a:pt x="20275" y="6583"/>
                  <a:pt x="20297" y="6561"/>
                  <a:pt x="20312" y="6534"/>
                </a:cubicBezTo>
                <a:cubicBezTo>
                  <a:pt x="20328" y="6506"/>
                  <a:pt x="20340" y="6473"/>
                  <a:pt x="20341" y="6441"/>
                </a:cubicBezTo>
                <a:cubicBezTo>
                  <a:pt x="20343" y="6377"/>
                  <a:pt x="20317" y="6313"/>
                  <a:pt x="20260" y="6280"/>
                </a:cubicBezTo>
                <a:cubicBezTo>
                  <a:pt x="20219" y="6257"/>
                  <a:pt x="20200" y="6210"/>
                  <a:pt x="20217" y="6163"/>
                </a:cubicBezTo>
                <a:cubicBezTo>
                  <a:pt x="20232" y="6122"/>
                  <a:pt x="20275" y="6072"/>
                  <a:pt x="20312" y="6027"/>
                </a:cubicBezTo>
                <a:close/>
                <a:moveTo>
                  <a:pt x="13380" y="6665"/>
                </a:moveTo>
                <a:cubicBezTo>
                  <a:pt x="13331" y="6667"/>
                  <a:pt x="13273" y="6698"/>
                  <a:pt x="13209" y="6758"/>
                </a:cubicBezTo>
                <a:cubicBezTo>
                  <a:pt x="13100" y="6859"/>
                  <a:pt x="13099" y="6904"/>
                  <a:pt x="13194" y="7011"/>
                </a:cubicBezTo>
                <a:cubicBezTo>
                  <a:pt x="13295" y="7125"/>
                  <a:pt x="13361" y="7117"/>
                  <a:pt x="13456" y="6972"/>
                </a:cubicBezTo>
                <a:cubicBezTo>
                  <a:pt x="13520" y="6877"/>
                  <a:pt x="13529" y="6825"/>
                  <a:pt x="13495" y="6748"/>
                </a:cubicBezTo>
                <a:cubicBezTo>
                  <a:pt x="13469" y="6691"/>
                  <a:pt x="13429" y="6664"/>
                  <a:pt x="13380" y="6665"/>
                </a:cubicBezTo>
                <a:close/>
                <a:moveTo>
                  <a:pt x="6357" y="6758"/>
                </a:moveTo>
                <a:cubicBezTo>
                  <a:pt x="6336" y="6744"/>
                  <a:pt x="6409" y="6877"/>
                  <a:pt x="6519" y="7050"/>
                </a:cubicBezTo>
                <a:cubicBezTo>
                  <a:pt x="6630" y="7224"/>
                  <a:pt x="6729" y="7367"/>
                  <a:pt x="6739" y="7367"/>
                </a:cubicBezTo>
                <a:cubicBezTo>
                  <a:pt x="6782" y="7367"/>
                  <a:pt x="6429" y="6803"/>
                  <a:pt x="6357" y="6758"/>
                </a:cubicBezTo>
                <a:close/>
                <a:moveTo>
                  <a:pt x="20293" y="6992"/>
                </a:moveTo>
                <a:cubicBezTo>
                  <a:pt x="20292" y="7029"/>
                  <a:pt x="20276" y="7083"/>
                  <a:pt x="20241" y="7148"/>
                </a:cubicBezTo>
                <a:cubicBezTo>
                  <a:pt x="20163" y="7291"/>
                  <a:pt x="20162" y="7302"/>
                  <a:pt x="20236" y="7431"/>
                </a:cubicBezTo>
                <a:cubicBezTo>
                  <a:pt x="20340" y="7612"/>
                  <a:pt x="20338" y="7729"/>
                  <a:pt x="20231" y="7757"/>
                </a:cubicBezTo>
                <a:cubicBezTo>
                  <a:pt x="20119" y="7788"/>
                  <a:pt x="20119" y="7912"/>
                  <a:pt x="20231" y="8016"/>
                </a:cubicBezTo>
                <a:cubicBezTo>
                  <a:pt x="20343" y="8119"/>
                  <a:pt x="20344" y="8229"/>
                  <a:pt x="20231" y="8333"/>
                </a:cubicBezTo>
                <a:lnTo>
                  <a:pt x="20141" y="8416"/>
                </a:lnTo>
                <a:lnTo>
                  <a:pt x="20231" y="8508"/>
                </a:lnTo>
                <a:lnTo>
                  <a:pt x="20317" y="8606"/>
                </a:lnTo>
                <a:lnTo>
                  <a:pt x="20212" y="8825"/>
                </a:lnTo>
                <a:cubicBezTo>
                  <a:pt x="20093" y="9070"/>
                  <a:pt x="20099" y="9227"/>
                  <a:pt x="20236" y="9264"/>
                </a:cubicBezTo>
                <a:cubicBezTo>
                  <a:pt x="20302" y="9282"/>
                  <a:pt x="20323" y="9320"/>
                  <a:pt x="20312" y="9415"/>
                </a:cubicBezTo>
                <a:cubicBezTo>
                  <a:pt x="20308" y="9451"/>
                  <a:pt x="20294" y="9473"/>
                  <a:pt x="20284" y="9493"/>
                </a:cubicBezTo>
                <a:cubicBezTo>
                  <a:pt x="20341" y="9458"/>
                  <a:pt x="20384" y="9342"/>
                  <a:pt x="20379" y="9274"/>
                </a:cubicBezTo>
                <a:cubicBezTo>
                  <a:pt x="20378" y="9251"/>
                  <a:pt x="20374" y="9234"/>
                  <a:pt x="20360" y="9225"/>
                </a:cubicBezTo>
                <a:cubicBezTo>
                  <a:pt x="20326" y="9203"/>
                  <a:pt x="20313" y="9125"/>
                  <a:pt x="20322" y="9050"/>
                </a:cubicBezTo>
                <a:cubicBezTo>
                  <a:pt x="20329" y="8986"/>
                  <a:pt x="20353" y="8921"/>
                  <a:pt x="20384" y="8903"/>
                </a:cubicBezTo>
                <a:cubicBezTo>
                  <a:pt x="20466" y="8857"/>
                  <a:pt x="20488" y="8102"/>
                  <a:pt x="20413" y="7957"/>
                </a:cubicBezTo>
                <a:cubicBezTo>
                  <a:pt x="20376" y="7888"/>
                  <a:pt x="20371" y="7833"/>
                  <a:pt x="20403" y="7772"/>
                </a:cubicBezTo>
                <a:cubicBezTo>
                  <a:pt x="20450" y="7683"/>
                  <a:pt x="20462" y="7465"/>
                  <a:pt x="20436" y="7333"/>
                </a:cubicBezTo>
                <a:cubicBezTo>
                  <a:pt x="20428" y="7288"/>
                  <a:pt x="20414" y="7257"/>
                  <a:pt x="20398" y="7241"/>
                </a:cubicBezTo>
                <a:cubicBezTo>
                  <a:pt x="20357" y="7199"/>
                  <a:pt x="20357" y="7175"/>
                  <a:pt x="20398" y="7133"/>
                </a:cubicBezTo>
                <a:cubicBezTo>
                  <a:pt x="20435" y="7096"/>
                  <a:pt x="20449" y="7063"/>
                  <a:pt x="20446" y="7041"/>
                </a:cubicBezTo>
                <a:cubicBezTo>
                  <a:pt x="20445" y="7038"/>
                  <a:pt x="20443" y="7034"/>
                  <a:pt x="20441" y="7031"/>
                </a:cubicBezTo>
                <a:cubicBezTo>
                  <a:pt x="20437" y="7024"/>
                  <a:pt x="20431" y="7020"/>
                  <a:pt x="20422" y="7016"/>
                </a:cubicBezTo>
                <a:cubicBezTo>
                  <a:pt x="20409" y="7011"/>
                  <a:pt x="20393" y="7007"/>
                  <a:pt x="20370" y="7007"/>
                </a:cubicBezTo>
                <a:cubicBezTo>
                  <a:pt x="20353" y="7007"/>
                  <a:pt x="20337" y="7001"/>
                  <a:pt x="20322" y="6997"/>
                </a:cubicBezTo>
                <a:cubicBezTo>
                  <a:pt x="20315" y="6995"/>
                  <a:pt x="20310" y="6995"/>
                  <a:pt x="20303" y="6992"/>
                </a:cubicBezTo>
                <a:cubicBezTo>
                  <a:pt x="20300" y="6991"/>
                  <a:pt x="20296" y="6993"/>
                  <a:pt x="20293" y="6992"/>
                </a:cubicBezTo>
                <a:close/>
                <a:moveTo>
                  <a:pt x="12379" y="7094"/>
                </a:moveTo>
                <a:cubicBezTo>
                  <a:pt x="12341" y="7094"/>
                  <a:pt x="12284" y="7139"/>
                  <a:pt x="12188" y="7236"/>
                </a:cubicBezTo>
                <a:cubicBezTo>
                  <a:pt x="12093" y="7332"/>
                  <a:pt x="12030" y="7430"/>
                  <a:pt x="12045" y="7455"/>
                </a:cubicBezTo>
                <a:cubicBezTo>
                  <a:pt x="12095" y="7538"/>
                  <a:pt x="12226" y="7500"/>
                  <a:pt x="12346" y="7372"/>
                </a:cubicBezTo>
                <a:cubicBezTo>
                  <a:pt x="12475" y="7234"/>
                  <a:pt x="12486" y="7185"/>
                  <a:pt x="12412" y="7109"/>
                </a:cubicBezTo>
                <a:cubicBezTo>
                  <a:pt x="12403" y="7100"/>
                  <a:pt x="12392" y="7094"/>
                  <a:pt x="12379" y="7094"/>
                </a:cubicBezTo>
                <a:close/>
                <a:moveTo>
                  <a:pt x="10529" y="7367"/>
                </a:moveTo>
                <a:cubicBezTo>
                  <a:pt x="10527" y="7365"/>
                  <a:pt x="10511" y="7378"/>
                  <a:pt x="10477" y="7406"/>
                </a:cubicBezTo>
                <a:cubicBezTo>
                  <a:pt x="10434" y="7440"/>
                  <a:pt x="10400" y="7475"/>
                  <a:pt x="10400" y="7484"/>
                </a:cubicBezTo>
                <a:cubicBezTo>
                  <a:pt x="10400" y="7521"/>
                  <a:pt x="10434" y="7496"/>
                  <a:pt x="10491" y="7421"/>
                </a:cubicBezTo>
                <a:cubicBezTo>
                  <a:pt x="10518" y="7385"/>
                  <a:pt x="10531" y="7370"/>
                  <a:pt x="10529" y="7367"/>
                </a:cubicBezTo>
                <a:close/>
                <a:moveTo>
                  <a:pt x="13170" y="7402"/>
                </a:moveTo>
                <a:cubicBezTo>
                  <a:pt x="13157" y="7407"/>
                  <a:pt x="13124" y="7429"/>
                  <a:pt x="13070" y="7470"/>
                </a:cubicBezTo>
                <a:cubicBezTo>
                  <a:pt x="12984" y="7536"/>
                  <a:pt x="12895" y="7592"/>
                  <a:pt x="12870" y="7592"/>
                </a:cubicBezTo>
                <a:cubicBezTo>
                  <a:pt x="12845" y="7592"/>
                  <a:pt x="12800" y="7618"/>
                  <a:pt x="12770" y="7655"/>
                </a:cubicBezTo>
                <a:cubicBezTo>
                  <a:pt x="12740" y="7692"/>
                  <a:pt x="12696" y="7712"/>
                  <a:pt x="12675" y="7699"/>
                </a:cubicBezTo>
                <a:cubicBezTo>
                  <a:pt x="12653" y="7685"/>
                  <a:pt x="12636" y="7682"/>
                  <a:pt x="12636" y="7694"/>
                </a:cubicBezTo>
                <a:cubicBezTo>
                  <a:pt x="12636" y="7706"/>
                  <a:pt x="12627" y="7748"/>
                  <a:pt x="12613" y="7787"/>
                </a:cubicBezTo>
                <a:cubicBezTo>
                  <a:pt x="12594" y="7837"/>
                  <a:pt x="12611" y="7860"/>
                  <a:pt x="12675" y="7860"/>
                </a:cubicBezTo>
                <a:cubicBezTo>
                  <a:pt x="12786" y="7860"/>
                  <a:pt x="12840" y="7939"/>
                  <a:pt x="12775" y="8006"/>
                </a:cubicBezTo>
                <a:cubicBezTo>
                  <a:pt x="12748" y="8034"/>
                  <a:pt x="12722" y="8074"/>
                  <a:pt x="12722" y="8094"/>
                </a:cubicBezTo>
                <a:cubicBezTo>
                  <a:pt x="12722" y="8164"/>
                  <a:pt x="12809" y="8129"/>
                  <a:pt x="12856" y="8040"/>
                </a:cubicBezTo>
                <a:cubicBezTo>
                  <a:pt x="12882" y="7991"/>
                  <a:pt x="12921" y="7948"/>
                  <a:pt x="12946" y="7948"/>
                </a:cubicBezTo>
                <a:cubicBezTo>
                  <a:pt x="13028" y="7948"/>
                  <a:pt x="13387" y="7674"/>
                  <a:pt x="13361" y="7631"/>
                </a:cubicBezTo>
                <a:cubicBezTo>
                  <a:pt x="13347" y="7608"/>
                  <a:pt x="13287" y="7592"/>
                  <a:pt x="13232" y="7592"/>
                </a:cubicBezTo>
                <a:cubicBezTo>
                  <a:pt x="13089" y="7592"/>
                  <a:pt x="13064" y="7544"/>
                  <a:pt x="13151" y="7441"/>
                </a:cubicBezTo>
                <a:cubicBezTo>
                  <a:pt x="13177" y="7410"/>
                  <a:pt x="13184" y="7397"/>
                  <a:pt x="13170" y="7402"/>
                </a:cubicBezTo>
                <a:close/>
                <a:moveTo>
                  <a:pt x="20265" y="9523"/>
                </a:moveTo>
                <a:cubicBezTo>
                  <a:pt x="20245" y="9540"/>
                  <a:pt x="20218" y="9551"/>
                  <a:pt x="20174" y="9557"/>
                </a:cubicBezTo>
                <a:cubicBezTo>
                  <a:pt x="20045" y="9572"/>
                  <a:pt x="20027" y="9606"/>
                  <a:pt x="20103" y="9683"/>
                </a:cubicBezTo>
                <a:cubicBezTo>
                  <a:pt x="20166" y="9748"/>
                  <a:pt x="20137" y="10069"/>
                  <a:pt x="20065" y="10093"/>
                </a:cubicBezTo>
                <a:cubicBezTo>
                  <a:pt x="20033" y="10104"/>
                  <a:pt x="19997" y="10072"/>
                  <a:pt x="19984" y="10020"/>
                </a:cubicBezTo>
                <a:cubicBezTo>
                  <a:pt x="19955" y="9909"/>
                  <a:pt x="19909" y="9900"/>
                  <a:pt x="19836" y="9991"/>
                </a:cubicBezTo>
                <a:cubicBezTo>
                  <a:pt x="19770" y="10072"/>
                  <a:pt x="19821" y="10163"/>
                  <a:pt x="19912" y="10127"/>
                </a:cubicBezTo>
                <a:cubicBezTo>
                  <a:pt x="19998" y="10094"/>
                  <a:pt x="20141" y="10226"/>
                  <a:pt x="20141" y="10337"/>
                </a:cubicBezTo>
                <a:cubicBezTo>
                  <a:pt x="20141" y="10383"/>
                  <a:pt x="20111" y="10433"/>
                  <a:pt x="20069" y="10449"/>
                </a:cubicBezTo>
                <a:cubicBezTo>
                  <a:pt x="19989" y="10480"/>
                  <a:pt x="19795" y="10685"/>
                  <a:pt x="19793" y="10741"/>
                </a:cubicBezTo>
                <a:cubicBezTo>
                  <a:pt x="19792" y="10760"/>
                  <a:pt x="19840" y="10776"/>
                  <a:pt x="19898" y="10776"/>
                </a:cubicBezTo>
                <a:cubicBezTo>
                  <a:pt x="19955" y="10776"/>
                  <a:pt x="20026" y="10808"/>
                  <a:pt x="20055" y="10844"/>
                </a:cubicBezTo>
                <a:cubicBezTo>
                  <a:pt x="20085" y="10880"/>
                  <a:pt x="20151" y="10903"/>
                  <a:pt x="20203" y="10898"/>
                </a:cubicBezTo>
                <a:cubicBezTo>
                  <a:pt x="20277" y="10890"/>
                  <a:pt x="20298" y="10912"/>
                  <a:pt x="20298" y="11000"/>
                </a:cubicBezTo>
                <a:cubicBezTo>
                  <a:pt x="20298" y="11028"/>
                  <a:pt x="20290" y="11041"/>
                  <a:pt x="20284" y="11058"/>
                </a:cubicBezTo>
                <a:cubicBezTo>
                  <a:pt x="20296" y="11055"/>
                  <a:pt x="20308" y="11055"/>
                  <a:pt x="20317" y="11049"/>
                </a:cubicBezTo>
                <a:cubicBezTo>
                  <a:pt x="20343" y="11032"/>
                  <a:pt x="20354" y="11005"/>
                  <a:pt x="20355" y="10976"/>
                </a:cubicBezTo>
                <a:cubicBezTo>
                  <a:pt x="20357" y="10946"/>
                  <a:pt x="20347" y="10917"/>
                  <a:pt x="20332" y="10888"/>
                </a:cubicBezTo>
                <a:cubicBezTo>
                  <a:pt x="20301" y="10829"/>
                  <a:pt x="20247" y="10781"/>
                  <a:pt x="20189" y="10800"/>
                </a:cubicBezTo>
                <a:cubicBezTo>
                  <a:pt x="20162" y="10809"/>
                  <a:pt x="20137" y="10808"/>
                  <a:pt x="20117" y="10800"/>
                </a:cubicBezTo>
                <a:cubicBezTo>
                  <a:pt x="20097" y="10792"/>
                  <a:pt x="20079" y="10774"/>
                  <a:pt x="20069" y="10756"/>
                </a:cubicBezTo>
                <a:cubicBezTo>
                  <a:pt x="20049" y="10719"/>
                  <a:pt x="20054" y="10669"/>
                  <a:pt x="20093" y="10629"/>
                </a:cubicBezTo>
                <a:cubicBezTo>
                  <a:pt x="20121" y="10601"/>
                  <a:pt x="20141" y="10549"/>
                  <a:pt x="20141" y="10512"/>
                </a:cubicBezTo>
                <a:cubicBezTo>
                  <a:pt x="20141" y="10476"/>
                  <a:pt x="20175" y="10414"/>
                  <a:pt x="20212" y="10371"/>
                </a:cubicBezTo>
                <a:cubicBezTo>
                  <a:pt x="20268" y="10308"/>
                  <a:pt x="20270" y="10276"/>
                  <a:pt x="20227" y="10205"/>
                </a:cubicBezTo>
                <a:cubicBezTo>
                  <a:pt x="20192" y="10148"/>
                  <a:pt x="20189" y="10071"/>
                  <a:pt x="20212" y="9986"/>
                </a:cubicBezTo>
                <a:cubicBezTo>
                  <a:pt x="20232" y="9914"/>
                  <a:pt x="20243" y="9783"/>
                  <a:pt x="20236" y="9693"/>
                </a:cubicBezTo>
                <a:cubicBezTo>
                  <a:pt x="20233" y="9651"/>
                  <a:pt x="20235" y="9615"/>
                  <a:pt x="20241" y="9586"/>
                </a:cubicBezTo>
                <a:cubicBezTo>
                  <a:pt x="20246" y="9558"/>
                  <a:pt x="20254" y="9539"/>
                  <a:pt x="20265" y="9523"/>
                </a:cubicBezTo>
                <a:close/>
                <a:moveTo>
                  <a:pt x="13185" y="9835"/>
                </a:moveTo>
                <a:cubicBezTo>
                  <a:pt x="13155" y="9835"/>
                  <a:pt x="13145" y="9895"/>
                  <a:pt x="13156" y="9991"/>
                </a:cubicBezTo>
                <a:cubicBezTo>
                  <a:pt x="13166" y="10077"/>
                  <a:pt x="13148" y="10178"/>
                  <a:pt x="13118" y="10215"/>
                </a:cubicBezTo>
                <a:cubicBezTo>
                  <a:pt x="13072" y="10271"/>
                  <a:pt x="13083" y="10283"/>
                  <a:pt x="13185" y="10283"/>
                </a:cubicBezTo>
                <a:cubicBezTo>
                  <a:pt x="13286" y="10283"/>
                  <a:pt x="13297" y="10271"/>
                  <a:pt x="13251" y="10215"/>
                </a:cubicBezTo>
                <a:cubicBezTo>
                  <a:pt x="13222" y="10178"/>
                  <a:pt x="13203" y="10077"/>
                  <a:pt x="13213" y="9991"/>
                </a:cubicBezTo>
                <a:cubicBezTo>
                  <a:pt x="13224" y="9895"/>
                  <a:pt x="13214" y="9835"/>
                  <a:pt x="13185" y="9835"/>
                </a:cubicBezTo>
                <a:close/>
                <a:moveTo>
                  <a:pt x="13309" y="9839"/>
                </a:moveTo>
                <a:lnTo>
                  <a:pt x="13418" y="10059"/>
                </a:lnTo>
                <a:cubicBezTo>
                  <a:pt x="13508" y="10236"/>
                  <a:pt x="13542" y="10271"/>
                  <a:pt x="13590" y="10230"/>
                </a:cubicBezTo>
                <a:cubicBezTo>
                  <a:pt x="13623" y="10201"/>
                  <a:pt x="13640" y="10153"/>
                  <a:pt x="13628" y="10122"/>
                </a:cubicBezTo>
                <a:cubicBezTo>
                  <a:pt x="13617" y="10092"/>
                  <a:pt x="13637" y="10031"/>
                  <a:pt x="13671" y="9986"/>
                </a:cubicBezTo>
                <a:cubicBezTo>
                  <a:pt x="13766" y="9858"/>
                  <a:pt x="13748" y="9841"/>
                  <a:pt x="13518" y="9839"/>
                </a:cubicBezTo>
                <a:lnTo>
                  <a:pt x="13309" y="9839"/>
                </a:lnTo>
                <a:close/>
                <a:moveTo>
                  <a:pt x="6829" y="10273"/>
                </a:moveTo>
                <a:cubicBezTo>
                  <a:pt x="6819" y="10268"/>
                  <a:pt x="6831" y="10290"/>
                  <a:pt x="6858" y="10337"/>
                </a:cubicBezTo>
                <a:cubicBezTo>
                  <a:pt x="6925" y="10452"/>
                  <a:pt x="6925" y="10466"/>
                  <a:pt x="6829" y="10581"/>
                </a:cubicBezTo>
                <a:lnTo>
                  <a:pt x="6729" y="10702"/>
                </a:lnTo>
                <a:lnTo>
                  <a:pt x="6629" y="10546"/>
                </a:lnTo>
                <a:cubicBezTo>
                  <a:pt x="6577" y="10463"/>
                  <a:pt x="6539" y="10419"/>
                  <a:pt x="6538" y="10449"/>
                </a:cubicBezTo>
                <a:cubicBezTo>
                  <a:pt x="6538" y="10479"/>
                  <a:pt x="6596" y="10580"/>
                  <a:pt x="6672" y="10668"/>
                </a:cubicBezTo>
                <a:cubicBezTo>
                  <a:pt x="6806" y="10825"/>
                  <a:pt x="6811" y="10829"/>
                  <a:pt x="6720" y="10854"/>
                </a:cubicBezTo>
                <a:cubicBezTo>
                  <a:pt x="6668" y="10868"/>
                  <a:pt x="6624" y="10903"/>
                  <a:pt x="6624" y="10932"/>
                </a:cubicBezTo>
                <a:cubicBezTo>
                  <a:pt x="6624" y="10988"/>
                  <a:pt x="6256" y="11285"/>
                  <a:pt x="6128" y="11331"/>
                </a:cubicBezTo>
                <a:cubicBezTo>
                  <a:pt x="6086" y="11347"/>
                  <a:pt x="6052" y="11379"/>
                  <a:pt x="6052" y="11405"/>
                </a:cubicBezTo>
                <a:cubicBezTo>
                  <a:pt x="6052" y="11476"/>
                  <a:pt x="6243" y="11765"/>
                  <a:pt x="6291" y="11765"/>
                </a:cubicBezTo>
                <a:cubicBezTo>
                  <a:pt x="6314" y="11766"/>
                  <a:pt x="6450" y="11681"/>
                  <a:pt x="6591" y="11580"/>
                </a:cubicBezTo>
                <a:cubicBezTo>
                  <a:pt x="6821" y="11415"/>
                  <a:pt x="6972" y="11378"/>
                  <a:pt x="6972" y="11487"/>
                </a:cubicBezTo>
                <a:cubicBezTo>
                  <a:pt x="6972" y="11509"/>
                  <a:pt x="6851" y="11615"/>
                  <a:pt x="6701" y="11722"/>
                </a:cubicBezTo>
                <a:cubicBezTo>
                  <a:pt x="6550" y="11828"/>
                  <a:pt x="6419" y="11919"/>
                  <a:pt x="6410" y="11926"/>
                </a:cubicBezTo>
                <a:cubicBezTo>
                  <a:pt x="6401" y="11933"/>
                  <a:pt x="6410" y="11980"/>
                  <a:pt x="6429" y="12024"/>
                </a:cubicBezTo>
                <a:cubicBezTo>
                  <a:pt x="6448" y="12068"/>
                  <a:pt x="6456" y="12117"/>
                  <a:pt x="6453" y="12136"/>
                </a:cubicBezTo>
                <a:cubicBezTo>
                  <a:pt x="6442" y="12189"/>
                  <a:pt x="6612" y="12173"/>
                  <a:pt x="6720" y="12112"/>
                </a:cubicBezTo>
                <a:cubicBezTo>
                  <a:pt x="6774" y="12081"/>
                  <a:pt x="6892" y="12001"/>
                  <a:pt x="6982" y="11931"/>
                </a:cubicBezTo>
                <a:cubicBezTo>
                  <a:pt x="7143" y="11807"/>
                  <a:pt x="7239" y="11804"/>
                  <a:pt x="7239" y="11921"/>
                </a:cubicBezTo>
                <a:cubicBezTo>
                  <a:pt x="7239" y="11954"/>
                  <a:pt x="7266" y="12004"/>
                  <a:pt x="7301" y="12034"/>
                </a:cubicBezTo>
                <a:cubicBezTo>
                  <a:pt x="7352" y="12077"/>
                  <a:pt x="7409" y="12055"/>
                  <a:pt x="7587" y="11936"/>
                </a:cubicBezTo>
                <a:cubicBezTo>
                  <a:pt x="7709" y="11854"/>
                  <a:pt x="7807" y="11753"/>
                  <a:pt x="7807" y="11712"/>
                </a:cubicBezTo>
                <a:cubicBezTo>
                  <a:pt x="7807" y="11670"/>
                  <a:pt x="7739" y="11542"/>
                  <a:pt x="7654" y="11429"/>
                </a:cubicBezTo>
                <a:cubicBezTo>
                  <a:pt x="7570" y="11316"/>
                  <a:pt x="7502" y="11211"/>
                  <a:pt x="7502" y="11190"/>
                </a:cubicBezTo>
                <a:cubicBezTo>
                  <a:pt x="7502" y="11169"/>
                  <a:pt x="7459" y="11113"/>
                  <a:pt x="7411" y="11068"/>
                </a:cubicBezTo>
                <a:cubicBezTo>
                  <a:pt x="7363" y="11023"/>
                  <a:pt x="7325" y="10965"/>
                  <a:pt x="7325" y="10937"/>
                </a:cubicBezTo>
                <a:cubicBezTo>
                  <a:pt x="7325" y="10908"/>
                  <a:pt x="7264" y="10827"/>
                  <a:pt x="7192" y="10756"/>
                </a:cubicBezTo>
                <a:cubicBezTo>
                  <a:pt x="7119" y="10685"/>
                  <a:pt x="7064" y="10607"/>
                  <a:pt x="7063" y="10581"/>
                </a:cubicBezTo>
                <a:cubicBezTo>
                  <a:pt x="7062" y="10554"/>
                  <a:pt x="6999" y="10462"/>
                  <a:pt x="6925" y="10376"/>
                </a:cubicBezTo>
                <a:cubicBezTo>
                  <a:pt x="6872" y="10315"/>
                  <a:pt x="6839" y="10279"/>
                  <a:pt x="6829" y="10273"/>
                </a:cubicBezTo>
                <a:close/>
                <a:moveTo>
                  <a:pt x="5809" y="10961"/>
                </a:moveTo>
                <a:cubicBezTo>
                  <a:pt x="5795" y="10959"/>
                  <a:pt x="5791" y="10982"/>
                  <a:pt x="5799" y="11034"/>
                </a:cubicBezTo>
                <a:cubicBezTo>
                  <a:pt x="5809" y="11093"/>
                  <a:pt x="5781" y="11113"/>
                  <a:pt x="5690" y="11112"/>
                </a:cubicBezTo>
                <a:cubicBezTo>
                  <a:pt x="5549" y="11110"/>
                  <a:pt x="5544" y="11123"/>
                  <a:pt x="5642" y="11234"/>
                </a:cubicBezTo>
                <a:cubicBezTo>
                  <a:pt x="5732" y="11335"/>
                  <a:pt x="5725" y="11334"/>
                  <a:pt x="5833" y="11224"/>
                </a:cubicBezTo>
                <a:cubicBezTo>
                  <a:pt x="5903" y="11152"/>
                  <a:pt x="5913" y="11114"/>
                  <a:pt x="5876" y="11044"/>
                </a:cubicBezTo>
                <a:cubicBezTo>
                  <a:pt x="5847" y="10989"/>
                  <a:pt x="5824" y="10963"/>
                  <a:pt x="5809" y="10961"/>
                </a:cubicBezTo>
                <a:close/>
                <a:moveTo>
                  <a:pt x="20079" y="11161"/>
                </a:moveTo>
                <a:cubicBezTo>
                  <a:pt x="19976" y="11208"/>
                  <a:pt x="19935" y="11301"/>
                  <a:pt x="19955" y="11453"/>
                </a:cubicBezTo>
                <a:cubicBezTo>
                  <a:pt x="19973" y="11590"/>
                  <a:pt x="19964" y="11636"/>
                  <a:pt x="19907" y="11658"/>
                </a:cubicBezTo>
                <a:cubicBezTo>
                  <a:pt x="19856" y="11678"/>
                  <a:pt x="19840" y="11713"/>
                  <a:pt x="19860" y="11780"/>
                </a:cubicBezTo>
                <a:cubicBezTo>
                  <a:pt x="19899" y="11911"/>
                  <a:pt x="19905" y="11911"/>
                  <a:pt x="20003" y="11848"/>
                </a:cubicBezTo>
                <a:cubicBezTo>
                  <a:pt x="20053" y="11816"/>
                  <a:pt x="20104" y="11813"/>
                  <a:pt x="20146" y="11824"/>
                </a:cubicBezTo>
                <a:cubicBezTo>
                  <a:pt x="20145" y="11817"/>
                  <a:pt x="20146" y="11812"/>
                  <a:pt x="20146" y="11804"/>
                </a:cubicBezTo>
                <a:cubicBezTo>
                  <a:pt x="20145" y="11795"/>
                  <a:pt x="20141" y="11783"/>
                  <a:pt x="20141" y="11770"/>
                </a:cubicBezTo>
                <a:cubicBezTo>
                  <a:pt x="20141" y="11767"/>
                  <a:pt x="20141" y="11768"/>
                  <a:pt x="20141" y="11765"/>
                </a:cubicBezTo>
                <a:cubicBezTo>
                  <a:pt x="20141" y="11719"/>
                  <a:pt x="20147" y="11675"/>
                  <a:pt x="20155" y="11639"/>
                </a:cubicBezTo>
                <a:cubicBezTo>
                  <a:pt x="20160" y="11618"/>
                  <a:pt x="20168" y="11608"/>
                  <a:pt x="20174" y="11595"/>
                </a:cubicBezTo>
                <a:cubicBezTo>
                  <a:pt x="20180" y="11580"/>
                  <a:pt x="20187" y="11562"/>
                  <a:pt x="20193" y="11556"/>
                </a:cubicBezTo>
                <a:cubicBezTo>
                  <a:pt x="20207" y="11542"/>
                  <a:pt x="20210" y="11527"/>
                  <a:pt x="20212" y="11517"/>
                </a:cubicBezTo>
                <a:cubicBezTo>
                  <a:pt x="20210" y="11506"/>
                  <a:pt x="20207" y="11497"/>
                  <a:pt x="20193" y="11483"/>
                </a:cubicBezTo>
                <a:cubicBezTo>
                  <a:pt x="20187" y="11476"/>
                  <a:pt x="20180" y="11459"/>
                  <a:pt x="20174" y="11448"/>
                </a:cubicBezTo>
                <a:cubicBezTo>
                  <a:pt x="20157" y="11422"/>
                  <a:pt x="20141" y="11388"/>
                  <a:pt x="20141" y="11346"/>
                </a:cubicBezTo>
                <a:cubicBezTo>
                  <a:pt x="20141" y="11291"/>
                  <a:pt x="20120" y="11222"/>
                  <a:pt x="20093" y="11195"/>
                </a:cubicBezTo>
                <a:cubicBezTo>
                  <a:pt x="20083" y="11184"/>
                  <a:pt x="20083" y="11172"/>
                  <a:pt x="20079" y="11161"/>
                </a:cubicBezTo>
                <a:close/>
                <a:moveTo>
                  <a:pt x="946" y="11512"/>
                </a:moveTo>
                <a:cubicBezTo>
                  <a:pt x="933" y="11499"/>
                  <a:pt x="829" y="11552"/>
                  <a:pt x="712" y="11634"/>
                </a:cubicBezTo>
                <a:cubicBezTo>
                  <a:pt x="596" y="11716"/>
                  <a:pt x="491" y="11782"/>
                  <a:pt x="479" y="11780"/>
                </a:cubicBezTo>
                <a:cubicBezTo>
                  <a:pt x="467" y="11778"/>
                  <a:pt x="436" y="11807"/>
                  <a:pt x="412" y="11839"/>
                </a:cubicBezTo>
                <a:cubicBezTo>
                  <a:pt x="388" y="11871"/>
                  <a:pt x="338" y="11899"/>
                  <a:pt x="302" y="11907"/>
                </a:cubicBezTo>
                <a:cubicBezTo>
                  <a:pt x="140" y="11941"/>
                  <a:pt x="95" y="12177"/>
                  <a:pt x="240" y="12233"/>
                </a:cubicBezTo>
                <a:cubicBezTo>
                  <a:pt x="275" y="12247"/>
                  <a:pt x="302" y="12288"/>
                  <a:pt x="302" y="12326"/>
                </a:cubicBezTo>
                <a:cubicBezTo>
                  <a:pt x="302" y="12364"/>
                  <a:pt x="340" y="12433"/>
                  <a:pt x="388" y="12482"/>
                </a:cubicBezTo>
                <a:cubicBezTo>
                  <a:pt x="516" y="12613"/>
                  <a:pt x="502" y="12689"/>
                  <a:pt x="307" y="12833"/>
                </a:cubicBezTo>
                <a:cubicBezTo>
                  <a:pt x="181" y="12927"/>
                  <a:pt x="143" y="12978"/>
                  <a:pt x="178" y="13014"/>
                </a:cubicBezTo>
                <a:cubicBezTo>
                  <a:pt x="213" y="13049"/>
                  <a:pt x="196" y="13077"/>
                  <a:pt x="112" y="13116"/>
                </a:cubicBezTo>
                <a:cubicBezTo>
                  <a:pt x="-23" y="13179"/>
                  <a:pt x="-32" y="13215"/>
                  <a:pt x="64" y="13296"/>
                </a:cubicBezTo>
                <a:cubicBezTo>
                  <a:pt x="102" y="13329"/>
                  <a:pt x="170" y="13423"/>
                  <a:pt x="216" y="13511"/>
                </a:cubicBezTo>
                <a:cubicBezTo>
                  <a:pt x="263" y="13599"/>
                  <a:pt x="401" y="13830"/>
                  <a:pt x="522" y="14023"/>
                </a:cubicBezTo>
                <a:cubicBezTo>
                  <a:pt x="642" y="14216"/>
                  <a:pt x="741" y="14384"/>
                  <a:pt x="741" y="14393"/>
                </a:cubicBezTo>
                <a:cubicBezTo>
                  <a:pt x="741" y="14403"/>
                  <a:pt x="837" y="14565"/>
                  <a:pt x="955" y="14754"/>
                </a:cubicBezTo>
                <a:cubicBezTo>
                  <a:pt x="1074" y="14944"/>
                  <a:pt x="1163" y="15126"/>
                  <a:pt x="1151" y="15159"/>
                </a:cubicBezTo>
                <a:cubicBezTo>
                  <a:pt x="1139" y="15192"/>
                  <a:pt x="1031" y="15281"/>
                  <a:pt x="913" y="15359"/>
                </a:cubicBezTo>
                <a:cubicBezTo>
                  <a:pt x="794" y="15437"/>
                  <a:pt x="671" y="15552"/>
                  <a:pt x="641" y="15617"/>
                </a:cubicBezTo>
                <a:cubicBezTo>
                  <a:pt x="610" y="15683"/>
                  <a:pt x="500" y="15782"/>
                  <a:pt x="393" y="15837"/>
                </a:cubicBezTo>
                <a:cubicBezTo>
                  <a:pt x="131" y="15970"/>
                  <a:pt x="90" y="16098"/>
                  <a:pt x="236" y="16378"/>
                </a:cubicBezTo>
                <a:cubicBezTo>
                  <a:pt x="246" y="16398"/>
                  <a:pt x="517" y="16251"/>
                  <a:pt x="541" y="16212"/>
                </a:cubicBezTo>
                <a:cubicBezTo>
                  <a:pt x="575" y="16156"/>
                  <a:pt x="1081" y="15895"/>
                  <a:pt x="1156" y="15895"/>
                </a:cubicBezTo>
                <a:cubicBezTo>
                  <a:pt x="1222" y="15895"/>
                  <a:pt x="1235" y="15919"/>
                  <a:pt x="1456" y="16358"/>
                </a:cubicBezTo>
                <a:cubicBezTo>
                  <a:pt x="1550" y="16546"/>
                  <a:pt x="1601" y="16598"/>
                  <a:pt x="1656" y="16578"/>
                </a:cubicBezTo>
                <a:cubicBezTo>
                  <a:pt x="1761" y="16539"/>
                  <a:pt x="1970" y="16358"/>
                  <a:pt x="1942" y="16329"/>
                </a:cubicBezTo>
                <a:cubicBezTo>
                  <a:pt x="1929" y="16316"/>
                  <a:pt x="1982" y="16271"/>
                  <a:pt x="2057" y="16232"/>
                </a:cubicBezTo>
                <a:cubicBezTo>
                  <a:pt x="2175" y="16169"/>
                  <a:pt x="2193" y="16170"/>
                  <a:pt x="2214" y="16227"/>
                </a:cubicBezTo>
                <a:cubicBezTo>
                  <a:pt x="2228" y="16263"/>
                  <a:pt x="2221" y="16328"/>
                  <a:pt x="2200" y="16373"/>
                </a:cubicBezTo>
                <a:cubicBezTo>
                  <a:pt x="2166" y="16444"/>
                  <a:pt x="2164" y="16507"/>
                  <a:pt x="2186" y="16588"/>
                </a:cubicBezTo>
                <a:cubicBezTo>
                  <a:pt x="2189" y="16599"/>
                  <a:pt x="2241" y="16560"/>
                  <a:pt x="2305" y="16500"/>
                </a:cubicBezTo>
                <a:cubicBezTo>
                  <a:pt x="2369" y="16439"/>
                  <a:pt x="2447" y="16388"/>
                  <a:pt x="2476" y="16388"/>
                </a:cubicBezTo>
                <a:cubicBezTo>
                  <a:pt x="2505" y="16388"/>
                  <a:pt x="2561" y="16349"/>
                  <a:pt x="2605" y="16300"/>
                </a:cubicBezTo>
                <a:cubicBezTo>
                  <a:pt x="2649" y="16251"/>
                  <a:pt x="2710" y="16207"/>
                  <a:pt x="2739" y="16207"/>
                </a:cubicBezTo>
                <a:cubicBezTo>
                  <a:pt x="2768" y="16207"/>
                  <a:pt x="2881" y="16138"/>
                  <a:pt x="2991" y="16051"/>
                </a:cubicBezTo>
                <a:cubicBezTo>
                  <a:pt x="3102" y="15965"/>
                  <a:pt x="3210" y="15896"/>
                  <a:pt x="3230" y="15895"/>
                </a:cubicBezTo>
                <a:cubicBezTo>
                  <a:pt x="3249" y="15894"/>
                  <a:pt x="3332" y="15832"/>
                  <a:pt x="3416" y="15759"/>
                </a:cubicBezTo>
                <a:cubicBezTo>
                  <a:pt x="3499" y="15686"/>
                  <a:pt x="3586" y="15627"/>
                  <a:pt x="3606" y="15627"/>
                </a:cubicBezTo>
                <a:cubicBezTo>
                  <a:pt x="3663" y="15627"/>
                  <a:pt x="3945" y="15382"/>
                  <a:pt x="3945" y="15335"/>
                </a:cubicBezTo>
                <a:cubicBezTo>
                  <a:pt x="3945" y="15311"/>
                  <a:pt x="3902" y="15250"/>
                  <a:pt x="3849" y="15193"/>
                </a:cubicBezTo>
                <a:cubicBezTo>
                  <a:pt x="3729" y="15062"/>
                  <a:pt x="3528" y="15054"/>
                  <a:pt x="3463" y="15179"/>
                </a:cubicBezTo>
                <a:cubicBezTo>
                  <a:pt x="3437" y="15228"/>
                  <a:pt x="3398" y="15266"/>
                  <a:pt x="3373" y="15266"/>
                </a:cubicBezTo>
                <a:cubicBezTo>
                  <a:pt x="3348" y="15266"/>
                  <a:pt x="3235" y="15330"/>
                  <a:pt x="3125" y="15408"/>
                </a:cubicBezTo>
                <a:cubicBezTo>
                  <a:pt x="2897" y="15568"/>
                  <a:pt x="2913" y="15575"/>
                  <a:pt x="2691" y="15193"/>
                </a:cubicBezTo>
                <a:cubicBezTo>
                  <a:pt x="2573" y="14991"/>
                  <a:pt x="2586" y="14879"/>
                  <a:pt x="2734" y="14813"/>
                </a:cubicBezTo>
                <a:cubicBezTo>
                  <a:pt x="2785" y="14790"/>
                  <a:pt x="2859" y="14746"/>
                  <a:pt x="2901" y="14715"/>
                </a:cubicBezTo>
                <a:cubicBezTo>
                  <a:pt x="2966" y="14668"/>
                  <a:pt x="3000" y="14684"/>
                  <a:pt x="3110" y="14808"/>
                </a:cubicBezTo>
                <a:cubicBezTo>
                  <a:pt x="3246" y="14959"/>
                  <a:pt x="3318" y="14963"/>
                  <a:pt x="3473" y="14827"/>
                </a:cubicBezTo>
                <a:cubicBezTo>
                  <a:pt x="3574" y="14738"/>
                  <a:pt x="3571" y="14625"/>
                  <a:pt x="3463" y="14525"/>
                </a:cubicBezTo>
                <a:cubicBezTo>
                  <a:pt x="3415" y="14480"/>
                  <a:pt x="3373" y="14423"/>
                  <a:pt x="3373" y="14393"/>
                </a:cubicBezTo>
                <a:cubicBezTo>
                  <a:pt x="3373" y="14364"/>
                  <a:pt x="3335" y="14302"/>
                  <a:pt x="3287" y="14257"/>
                </a:cubicBezTo>
                <a:cubicBezTo>
                  <a:pt x="3239" y="14212"/>
                  <a:pt x="3201" y="14149"/>
                  <a:pt x="3201" y="14116"/>
                </a:cubicBezTo>
                <a:cubicBezTo>
                  <a:pt x="3201" y="14011"/>
                  <a:pt x="2958" y="14044"/>
                  <a:pt x="2848" y="14164"/>
                </a:cubicBezTo>
                <a:cubicBezTo>
                  <a:pt x="2793" y="14225"/>
                  <a:pt x="2636" y="14333"/>
                  <a:pt x="2500" y="14403"/>
                </a:cubicBezTo>
                <a:cubicBezTo>
                  <a:pt x="2227" y="14545"/>
                  <a:pt x="2047" y="14539"/>
                  <a:pt x="2023" y="14389"/>
                </a:cubicBezTo>
                <a:cubicBezTo>
                  <a:pt x="2016" y="14340"/>
                  <a:pt x="1969" y="14219"/>
                  <a:pt x="1919" y="14116"/>
                </a:cubicBezTo>
                <a:cubicBezTo>
                  <a:pt x="1818" y="13907"/>
                  <a:pt x="1835" y="13784"/>
                  <a:pt x="1966" y="13784"/>
                </a:cubicBezTo>
                <a:cubicBezTo>
                  <a:pt x="2014" y="13784"/>
                  <a:pt x="2067" y="13768"/>
                  <a:pt x="2081" y="13745"/>
                </a:cubicBezTo>
                <a:cubicBezTo>
                  <a:pt x="2095" y="13722"/>
                  <a:pt x="2164" y="13671"/>
                  <a:pt x="2238" y="13633"/>
                </a:cubicBezTo>
                <a:cubicBezTo>
                  <a:pt x="2365" y="13568"/>
                  <a:pt x="2374" y="13569"/>
                  <a:pt x="2395" y="13652"/>
                </a:cubicBezTo>
                <a:cubicBezTo>
                  <a:pt x="2408" y="13701"/>
                  <a:pt x="2444" y="13740"/>
                  <a:pt x="2476" y="13740"/>
                </a:cubicBezTo>
                <a:cubicBezTo>
                  <a:pt x="2509" y="13740"/>
                  <a:pt x="2555" y="13774"/>
                  <a:pt x="2576" y="13813"/>
                </a:cubicBezTo>
                <a:cubicBezTo>
                  <a:pt x="2610" y="13875"/>
                  <a:pt x="2629" y="13875"/>
                  <a:pt x="2710" y="13823"/>
                </a:cubicBezTo>
                <a:cubicBezTo>
                  <a:pt x="2817" y="13755"/>
                  <a:pt x="2802" y="13642"/>
                  <a:pt x="2667" y="13491"/>
                </a:cubicBezTo>
                <a:cubicBezTo>
                  <a:pt x="2622" y="13440"/>
                  <a:pt x="2586" y="13348"/>
                  <a:pt x="2586" y="13287"/>
                </a:cubicBezTo>
                <a:cubicBezTo>
                  <a:pt x="2586" y="13225"/>
                  <a:pt x="2560" y="13136"/>
                  <a:pt x="2529" y="13092"/>
                </a:cubicBezTo>
                <a:cubicBezTo>
                  <a:pt x="2474" y="13015"/>
                  <a:pt x="2467" y="13017"/>
                  <a:pt x="2338" y="13097"/>
                </a:cubicBezTo>
                <a:cubicBezTo>
                  <a:pt x="2264" y="13142"/>
                  <a:pt x="2081" y="13264"/>
                  <a:pt x="1933" y="13370"/>
                </a:cubicBezTo>
                <a:lnTo>
                  <a:pt x="1661" y="13565"/>
                </a:lnTo>
                <a:lnTo>
                  <a:pt x="1466" y="13355"/>
                </a:lnTo>
                <a:cubicBezTo>
                  <a:pt x="1332" y="13214"/>
                  <a:pt x="1251" y="13080"/>
                  <a:pt x="1218" y="12945"/>
                </a:cubicBezTo>
                <a:cubicBezTo>
                  <a:pt x="1187" y="12821"/>
                  <a:pt x="1130" y="12721"/>
                  <a:pt x="1065" y="12677"/>
                </a:cubicBezTo>
                <a:cubicBezTo>
                  <a:pt x="1007" y="12638"/>
                  <a:pt x="966" y="12593"/>
                  <a:pt x="979" y="12580"/>
                </a:cubicBezTo>
                <a:cubicBezTo>
                  <a:pt x="992" y="12566"/>
                  <a:pt x="960" y="12510"/>
                  <a:pt x="908" y="12453"/>
                </a:cubicBezTo>
                <a:cubicBezTo>
                  <a:pt x="815" y="12352"/>
                  <a:pt x="816" y="12345"/>
                  <a:pt x="893" y="12258"/>
                </a:cubicBezTo>
                <a:cubicBezTo>
                  <a:pt x="937" y="12208"/>
                  <a:pt x="994" y="12170"/>
                  <a:pt x="1017" y="12170"/>
                </a:cubicBezTo>
                <a:cubicBezTo>
                  <a:pt x="1060" y="12170"/>
                  <a:pt x="1239" y="12030"/>
                  <a:pt x="1499" y="11795"/>
                </a:cubicBezTo>
                <a:cubicBezTo>
                  <a:pt x="1600" y="11703"/>
                  <a:pt x="1571" y="11712"/>
                  <a:pt x="1399" y="11834"/>
                </a:cubicBezTo>
                <a:cubicBezTo>
                  <a:pt x="1266" y="11927"/>
                  <a:pt x="1126" y="12003"/>
                  <a:pt x="1084" y="11999"/>
                </a:cubicBezTo>
                <a:cubicBezTo>
                  <a:pt x="1042" y="11996"/>
                  <a:pt x="993" y="12015"/>
                  <a:pt x="979" y="12038"/>
                </a:cubicBezTo>
                <a:cubicBezTo>
                  <a:pt x="931" y="12118"/>
                  <a:pt x="802" y="12077"/>
                  <a:pt x="684" y="11951"/>
                </a:cubicBezTo>
                <a:lnTo>
                  <a:pt x="565" y="11829"/>
                </a:lnTo>
                <a:lnTo>
                  <a:pt x="665" y="11736"/>
                </a:lnTo>
                <a:cubicBezTo>
                  <a:pt x="719" y="11685"/>
                  <a:pt x="808" y="11615"/>
                  <a:pt x="865" y="11585"/>
                </a:cubicBezTo>
                <a:cubicBezTo>
                  <a:pt x="921" y="11555"/>
                  <a:pt x="958" y="11525"/>
                  <a:pt x="946" y="11512"/>
                </a:cubicBezTo>
                <a:close/>
                <a:moveTo>
                  <a:pt x="4417" y="11814"/>
                </a:moveTo>
                <a:cubicBezTo>
                  <a:pt x="4361" y="11801"/>
                  <a:pt x="4300" y="11821"/>
                  <a:pt x="4250" y="11882"/>
                </a:cubicBezTo>
                <a:cubicBezTo>
                  <a:pt x="4218" y="11922"/>
                  <a:pt x="4148" y="11973"/>
                  <a:pt x="4093" y="11995"/>
                </a:cubicBezTo>
                <a:cubicBezTo>
                  <a:pt x="4023" y="12022"/>
                  <a:pt x="3995" y="12065"/>
                  <a:pt x="4002" y="12136"/>
                </a:cubicBezTo>
                <a:cubicBezTo>
                  <a:pt x="4011" y="12221"/>
                  <a:pt x="3988" y="12239"/>
                  <a:pt x="3878" y="12243"/>
                </a:cubicBezTo>
                <a:cubicBezTo>
                  <a:pt x="3627" y="12253"/>
                  <a:pt x="3603" y="12258"/>
                  <a:pt x="3578" y="12336"/>
                </a:cubicBezTo>
                <a:cubicBezTo>
                  <a:pt x="3564" y="12379"/>
                  <a:pt x="3528" y="12453"/>
                  <a:pt x="3497" y="12497"/>
                </a:cubicBezTo>
                <a:cubicBezTo>
                  <a:pt x="3450" y="12562"/>
                  <a:pt x="3450" y="12581"/>
                  <a:pt x="3501" y="12614"/>
                </a:cubicBezTo>
                <a:cubicBezTo>
                  <a:pt x="3545" y="12642"/>
                  <a:pt x="3590" y="12623"/>
                  <a:pt x="3649" y="12546"/>
                </a:cubicBezTo>
                <a:cubicBezTo>
                  <a:pt x="3701" y="12479"/>
                  <a:pt x="3762" y="12443"/>
                  <a:pt x="3807" y="12458"/>
                </a:cubicBezTo>
                <a:cubicBezTo>
                  <a:pt x="3846" y="12471"/>
                  <a:pt x="3979" y="12431"/>
                  <a:pt x="4097" y="12370"/>
                </a:cubicBezTo>
                <a:cubicBezTo>
                  <a:pt x="4216" y="12309"/>
                  <a:pt x="4332" y="12258"/>
                  <a:pt x="4360" y="12258"/>
                </a:cubicBezTo>
                <a:cubicBezTo>
                  <a:pt x="4414" y="12258"/>
                  <a:pt x="4603" y="12497"/>
                  <a:pt x="4603" y="12565"/>
                </a:cubicBezTo>
                <a:cubicBezTo>
                  <a:pt x="4603" y="12625"/>
                  <a:pt x="4788" y="12742"/>
                  <a:pt x="4913" y="12760"/>
                </a:cubicBezTo>
                <a:cubicBezTo>
                  <a:pt x="4971" y="12769"/>
                  <a:pt x="5028" y="12757"/>
                  <a:pt x="5037" y="12736"/>
                </a:cubicBezTo>
                <a:cubicBezTo>
                  <a:pt x="5063" y="12673"/>
                  <a:pt x="4946" y="12473"/>
                  <a:pt x="4774" y="12282"/>
                </a:cubicBezTo>
                <a:cubicBezTo>
                  <a:pt x="4686" y="12183"/>
                  <a:pt x="4588" y="12036"/>
                  <a:pt x="4555" y="11956"/>
                </a:cubicBezTo>
                <a:cubicBezTo>
                  <a:pt x="4521" y="11874"/>
                  <a:pt x="4473" y="11828"/>
                  <a:pt x="4417" y="11814"/>
                </a:cubicBezTo>
                <a:close/>
                <a:moveTo>
                  <a:pt x="20212" y="11970"/>
                </a:moveTo>
                <a:cubicBezTo>
                  <a:pt x="20210" y="12018"/>
                  <a:pt x="20221" y="12084"/>
                  <a:pt x="20251" y="12141"/>
                </a:cubicBezTo>
                <a:cubicBezTo>
                  <a:pt x="20289" y="12217"/>
                  <a:pt x="20300" y="12265"/>
                  <a:pt x="20284" y="12297"/>
                </a:cubicBezTo>
                <a:cubicBezTo>
                  <a:pt x="20367" y="12223"/>
                  <a:pt x="20451" y="12143"/>
                  <a:pt x="20451" y="12126"/>
                </a:cubicBezTo>
                <a:cubicBezTo>
                  <a:pt x="20451" y="12116"/>
                  <a:pt x="20431" y="12098"/>
                  <a:pt x="20403" y="12077"/>
                </a:cubicBezTo>
                <a:cubicBezTo>
                  <a:pt x="20375" y="12057"/>
                  <a:pt x="20340" y="12035"/>
                  <a:pt x="20298" y="12014"/>
                </a:cubicBezTo>
                <a:cubicBezTo>
                  <a:pt x="20263" y="11997"/>
                  <a:pt x="20233" y="11985"/>
                  <a:pt x="20212" y="11970"/>
                </a:cubicBezTo>
                <a:close/>
                <a:moveTo>
                  <a:pt x="20265" y="12316"/>
                </a:moveTo>
                <a:cubicBezTo>
                  <a:pt x="20233" y="12337"/>
                  <a:pt x="20178" y="12351"/>
                  <a:pt x="20084" y="12351"/>
                </a:cubicBezTo>
                <a:cubicBezTo>
                  <a:pt x="19836" y="12351"/>
                  <a:pt x="19685" y="12489"/>
                  <a:pt x="19879" y="12541"/>
                </a:cubicBezTo>
                <a:cubicBezTo>
                  <a:pt x="19929" y="12554"/>
                  <a:pt x="19969" y="12602"/>
                  <a:pt x="19969" y="12653"/>
                </a:cubicBezTo>
                <a:cubicBezTo>
                  <a:pt x="19969" y="12705"/>
                  <a:pt x="20005" y="12750"/>
                  <a:pt x="20060" y="12765"/>
                </a:cubicBezTo>
                <a:cubicBezTo>
                  <a:pt x="20202" y="12803"/>
                  <a:pt x="20133" y="12910"/>
                  <a:pt x="19955" y="12926"/>
                </a:cubicBezTo>
                <a:cubicBezTo>
                  <a:pt x="19849" y="12935"/>
                  <a:pt x="19793" y="12964"/>
                  <a:pt x="19783" y="13014"/>
                </a:cubicBezTo>
                <a:cubicBezTo>
                  <a:pt x="19769" y="13090"/>
                  <a:pt x="20017" y="13343"/>
                  <a:pt x="20155" y="13394"/>
                </a:cubicBezTo>
                <a:cubicBezTo>
                  <a:pt x="20236" y="13424"/>
                  <a:pt x="20248" y="13483"/>
                  <a:pt x="20198" y="13521"/>
                </a:cubicBezTo>
                <a:cubicBezTo>
                  <a:pt x="20242" y="13517"/>
                  <a:pt x="20277" y="13513"/>
                  <a:pt x="20303" y="13506"/>
                </a:cubicBezTo>
                <a:cubicBezTo>
                  <a:pt x="20329" y="13499"/>
                  <a:pt x="20343" y="13488"/>
                  <a:pt x="20351" y="13477"/>
                </a:cubicBezTo>
                <a:cubicBezTo>
                  <a:pt x="20359" y="13466"/>
                  <a:pt x="20360" y="13454"/>
                  <a:pt x="20351" y="13438"/>
                </a:cubicBezTo>
                <a:cubicBezTo>
                  <a:pt x="20342" y="13422"/>
                  <a:pt x="20324" y="13401"/>
                  <a:pt x="20298" y="13379"/>
                </a:cubicBezTo>
                <a:cubicBezTo>
                  <a:pt x="20262" y="13349"/>
                  <a:pt x="20231" y="13298"/>
                  <a:pt x="20231" y="13267"/>
                </a:cubicBezTo>
                <a:cubicBezTo>
                  <a:pt x="20231" y="13252"/>
                  <a:pt x="20219" y="13238"/>
                  <a:pt x="20203" y="13223"/>
                </a:cubicBezTo>
                <a:cubicBezTo>
                  <a:pt x="20187" y="13209"/>
                  <a:pt x="20165" y="13196"/>
                  <a:pt x="20141" y="13189"/>
                </a:cubicBezTo>
                <a:cubicBezTo>
                  <a:pt x="20076" y="13172"/>
                  <a:pt x="20055" y="13129"/>
                  <a:pt x="20055" y="13023"/>
                </a:cubicBezTo>
                <a:cubicBezTo>
                  <a:pt x="20055" y="12918"/>
                  <a:pt x="20076" y="12870"/>
                  <a:pt x="20141" y="12853"/>
                </a:cubicBezTo>
                <a:cubicBezTo>
                  <a:pt x="20165" y="12846"/>
                  <a:pt x="20187" y="12838"/>
                  <a:pt x="20203" y="12823"/>
                </a:cubicBezTo>
                <a:cubicBezTo>
                  <a:pt x="20219" y="12809"/>
                  <a:pt x="20231" y="12790"/>
                  <a:pt x="20231" y="12775"/>
                </a:cubicBezTo>
                <a:cubicBezTo>
                  <a:pt x="20231" y="12759"/>
                  <a:pt x="20219" y="12745"/>
                  <a:pt x="20203" y="12731"/>
                </a:cubicBezTo>
                <a:cubicBezTo>
                  <a:pt x="20187" y="12716"/>
                  <a:pt x="20165" y="12703"/>
                  <a:pt x="20141" y="12697"/>
                </a:cubicBezTo>
                <a:cubicBezTo>
                  <a:pt x="19994" y="12657"/>
                  <a:pt x="20039" y="12508"/>
                  <a:pt x="20251" y="12331"/>
                </a:cubicBezTo>
                <a:cubicBezTo>
                  <a:pt x="20257" y="12326"/>
                  <a:pt x="20259" y="12321"/>
                  <a:pt x="20265" y="12316"/>
                </a:cubicBezTo>
                <a:close/>
                <a:moveTo>
                  <a:pt x="3859" y="12711"/>
                </a:moveTo>
                <a:cubicBezTo>
                  <a:pt x="3824" y="12704"/>
                  <a:pt x="3787" y="12729"/>
                  <a:pt x="3745" y="12784"/>
                </a:cubicBezTo>
                <a:cubicBezTo>
                  <a:pt x="3688" y="12859"/>
                  <a:pt x="3678" y="12862"/>
                  <a:pt x="3616" y="12780"/>
                </a:cubicBezTo>
                <a:cubicBezTo>
                  <a:pt x="3580" y="12732"/>
                  <a:pt x="3549" y="12713"/>
                  <a:pt x="3549" y="12741"/>
                </a:cubicBezTo>
                <a:cubicBezTo>
                  <a:pt x="3549" y="12769"/>
                  <a:pt x="3571" y="12807"/>
                  <a:pt x="3597" y="12823"/>
                </a:cubicBezTo>
                <a:cubicBezTo>
                  <a:pt x="3622" y="12840"/>
                  <a:pt x="3660" y="12899"/>
                  <a:pt x="3683" y="12960"/>
                </a:cubicBezTo>
                <a:cubicBezTo>
                  <a:pt x="3715" y="13048"/>
                  <a:pt x="3747" y="13067"/>
                  <a:pt x="3826" y="13043"/>
                </a:cubicBezTo>
                <a:cubicBezTo>
                  <a:pt x="3976" y="12997"/>
                  <a:pt x="3998" y="12959"/>
                  <a:pt x="3950" y="12828"/>
                </a:cubicBezTo>
                <a:cubicBezTo>
                  <a:pt x="3924" y="12759"/>
                  <a:pt x="3894" y="12718"/>
                  <a:pt x="3859" y="12711"/>
                </a:cubicBezTo>
                <a:close/>
                <a:moveTo>
                  <a:pt x="19731" y="13633"/>
                </a:moveTo>
                <a:cubicBezTo>
                  <a:pt x="19696" y="13646"/>
                  <a:pt x="19675" y="13686"/>
                  <a:pt x="19688" y="13721"/>
                </a:cubicBezTo>
                <a:cubicBezTo>
                  <a:pt x="19723" y="13814"/>
                  <a:pt x="19793" y="13798"/>
                  <a:pt x="19793" y="13696"/>
                </a:cubicBezTo>
                <a:cubicBezTo>
                  <a:pt x="19793" y="13638"/>
                  <a:pt x="19773" y="13617"/>
                  <a:pt x="19731" y="13633"/>
                </a:cubicBezTo>
                <a:close/>
                <a:moveTo>
                  <a:pt x="20184" y="13847"/>
                </a:moveTo>
                <a:cubicBezTo>
                  <a:pt x="20168" y="13840"/>
                  <a:pt x="20145" y="13853"/>
                  <a:pt x="20117" y="13877"/>
                </a:cubicBezTo>
                <a:cubicBezTo>
                  <a:pt x="20096" y="13894"/>
                  <a:pt x="20081" y="13904"/>
                  <a:pt x="20065" y="13906"/>
                </a:cubicBezTo>
                <a:cubicBezTo>
                  <a:pt x="20048" y="13909"/>
                  <a:pt x="20034" y="13900"/>
                  <a:pt x="20022" y="13891"/>
                </a:cubicBezTo>
                <a:cubicBezTo>
                  <a:pt x="20032" y="13908"/>
                  <a:pt x="20037" y="13920"/>
                  <a:pt x="20055" y="13940"/>
                </a:cubicBezTo>
                <a:cubicBezTo>
                  <a:pt x="20093" y="13981"/>
                  <a:pt x="20110" y="14029"/>
                  <a:pt x="20122" y="14077"/>
                </a:cubicBezTo>
                <a:cubicBezTo>
                  <a:pt x="20134" y="14068"/>
                  <a:pt x="20151" y="14062"/>
                  <a:pt x="20169" y="14057"/>
                </a:cubicBezTo>
                <a:cubicBezTo>
                  <a:pt x="20247" y="14037"/>
                  <a:pt x="20259" y="14014"/>
                  <a:pt x="20227" y="13925"/>
                </a:cubicBezTo>
                <a:cubicBezTo>
                  <a:pt x="20210" y="13881"/>
                  <a:pt x="20199" y="13855"/>
                  <a:pt x="20184" y="13847"/>
                </a:cubicBezTo>
                <a:close/>
                <a:moveTo>
                  <a:pt x="19926" y="14145"/>
                </a:moveTo>
                <a:cubicBezTo>
                  <a:pt x="19869" y="14145"/>
                  <a:pt x="19793" y="14250"/>
                  <a:pt x="19793" y="14330"/>
                </a:cubicBezTo>
                <a:cubicBezTo>
                  <a:pt x="19793" y="14405"/>
                  <a:pt x="19817" y="14420"/>
                  <a:pt x="20022" y="14433"/>
                </a:cubicBezTo>
                <a:cubicBezTo>
                  <a:pt x="20075" y="14436"/>
                  <a:pt x="20194" y="14583"/>
                  <a:pt x="20222" y="14671"/>
                </a:cubicBezTo>
                <a:cubicBezTo>
                  <a:pt x="20234" y="14651"/>
                  <a:pt x="20239" y="14625"/>
                  <a:pt x="20241" y="14598"/>
                </a:cubicBezTo>
                <a:cubicBezTo>
                  <a:pt x="20243" y="14576"/>
                  <a:pt x="20240" y="14552"/>
                  <a:pt x="20236" y="14530"/>
                </a:cubicBezTo>
                <a:cubicBezTo>
                  <a:pt x="20232" y="14514"/>
                  <a:pt x="20229" y="14500"/>
                  <a:pt x="20222" y="14486"/>
                </a:cubicBezTo>
                <a:cubicBezTo>
                  <a:pt x="20218" y="14478"/>
                  <a:pt x="20213" y="14469"/>
                  <a:pt x="20208" y="14462"/>
                </a:cubicBezTo>
                <a:cubicBezTo>
                  <a:pt x="20192" y="14442"/>
                  <a:pt x="20174" y="14431"/>
                  <a:pt x="20150" y="14433"/>
                </a:cubicBezTo>
                <a:cubicBezTo>
                  <a:pt x="20101" y="14436"/>
                  <a:pt x="20087" y="14392"/>
                  <a:pt x="20084" y="14291"/>
                </a:cubicBezTo>
                <a:cubicBezTo>
                  <a:pt x="20047" y="14325"/>
                  <a:pt x="20003" y="14315"/>
                  <a:pt x="19984" y="14237"/>
                </a:cubicBezTo>
                <a:cubicBezTo>
                  <a:pt x="19970" y="14185"/>
                  <a:pt x="19943" y="14145"/>
                  <a:pt x="19926" y="14145"/>
                </a:cubicBezTo>
                <a:close/>
                <a:moveTo>
                  <a:pt x="19883" y="14832"/>
                </a:moveTo>
                <a:cubicBezTo>
                  <a:pt x="19864" y="14839"/>
                  <a:pt x="19859" y="14876"/>
                  <a:pt x="19869" y="14949"/>
                </a:cubicBezTo>
                <a:cubicBezTo>
                  <a:pt x="19886" y="15070"/>
                  <a:pt x="19907" y="15086"/>
                  <a:pt x="20036" y="15086"/>
                </a:cubicBezTo>
                <a:cubicBezTo>
                  <a:pt x="20053" y="15086"/>
                  <a:pt x="20064" y="15089"/>
                  <a:pt x="20079" y="15091"/>
                </a:cubicBezTo>
                <a:cubicBezTo>
                  <a:pt x="20032" y="15066"/>
                  <a:pt x="19995" y="15044"/>
                  <a:pt x="19960" y="15018"/>
                </a:cubicBezTo>
                <a:cubicBezTo>
                  <a:pt x="19954" y="15014"/>
                  <a:pt x="19946" y="15007"/>
                  <a:pt x="19941" y="15003"/>
                </a:cubicBezTo>
                <a:cubicBezTo>
                  <a:pt x="19905" y="14975"/>
                  <a:pt x="19879" y="14951"/>
                  <a:pt x="19879" y="14935"/>
                </a:cubicBezTo>
                <a:cubicBezTo>
                  <a:pt x="19879" y="14908"/>
                  <a:pt x="19905" y="14869"/>
                  <a:pt x="19936" y="14832"/>
                </a:cubicBezTo>
                <a:cubicBezTo>
                  <a:pt x="19928" y="14831"/>
                  <a:pt x="19912" y="14839"/>
                  <a:pt x="19907" y="14837"/>
                </a:cubicBezTo>
                <a:cubicBezTo>
                  <a:pt x="19897" y="14833"/>
                  <a:pt x="19890" y="14830"/>
                  <a:pt x="19883" y="14832"/>
                </a:cubicBezTo>
                <a:close/>
                <a:moveTo>
                  <a:pt x="20212" y="15149"/>
                </a:moveTo>
                <a:cubicBezTo>
                  <a:pt x="20225" y="15174"/>
                  <a:pt x="20224" y="15201"/>
                  <a:pt x="20193" y="15232"/>
                </a:cubicBezTo>
                <a:cubicBezTo>
                  <a:pt x="20185" y="15240"/>
                  <a:pt x="20181" y="15257"/>
                  <a:pt x="20174" y="15271"/>
                </a:cubicBezTo>
                <a:cubicBezTo>
                  <a:pt x="20183" y="15238"/>
                  <a:pt x="20215" y="15223"/>
                  <a:pt x="20251" y="15237"/>
                </a:cubicBezTo>
                <a:cubicBezTo>
                  <a:pt x="20286" y="15251"/>
                  <a:pt x="20327" y="15246"/>
                  <a:pt x="20341" y="15222"/>
                </a:cubicBezTo>
                <a:cubicBezTo>
                  <a:pt x="20355" y="15199"/>
                  <a:pt x="20341" y="15179"/>
                  <a:pt x="20308" y="15179"/>
                </a:cubicBezTo>
                <a:cubicBezTo>
                  <a:pt x="20285" y="15179"/>
                  <a:pt x="20250" y="15163"/>
                  <a:pt x="20212" y="15149"/>
                </a:cubicBezTo>
                <a:close/>
                <a:moveTo>
                  <a:pt x="19616" y="15417"/>
                </a:moveTo>
                <a:lnTo>
                  <a:pt x="19712" y="15520"/>
                </a:lnTo>
                <a:cubicBezTo>
                  <a:pt x="19764" y="15577"/>
                  <a:pt x="19845" y="15627"/>
                  <a:pt x="19893" y="15627"/>
                </a:cubicBezTo>
                <a:cubicBezTo>
                  <a:pt x="20082" y="15627"/>
                  <a:pt x="20231" y="15907"/>
                  <a:pt x="20074" y="15968"/>
                </a:cubicBezTo>
                <a:cubicBezTo>
                  <a:pt x="20037" y="15983"/>
                  <a:pt x="19947" y="16001"/>
                  <a:pt x="19869" y="16007"/>
                </a:cubicBezTo>
                <a:cubicBezTo>
                  <a:pt x="19791" y="16014"/>
                  <a:pt x="19705" y="16019"/>
                  <a:pt x="19683" y="16022"/>
                </a:cubicBezTo>
                <a:cubicBezTo>
                  <a:pt x="19661" y="16025"/>
                  <a:pt x="19693" y="16082"/>
                  <a:pt x="19750" y="16144"/>
                </a:cubicBezTo>
                <a:cubicBezTo>
                  <a:pt x="19811" y="16210"/>
                  <a:pt x="19879" y="16246"/>
                  <a:pt x="19922" y="16232"/>
                </a:cubicBezTo>
                <a:cubicBezTo>
                  <a:pt x="20006" y="16204"/>
                  <a:pt x="20164" y="16362"/>
                  <a:pt x="20122" y="16432"/>
                </a:cubicBezTo>
                <a:cubicBezTo>
                  <a:pt x="20106" y="16458"/>
                  <a:pt x="20066" y="16480"/>
                  <a:pt x="20031" y="16480"/>
                </a:cubicBezTo>
                <a:cubicBezTo>
                  <a:pt x="19996" y="16480"/>
                  <a:pt x="19969" y="16508"/>
                  <a:pt x="19969" y="16544"/>
                </a:cubicBezTo>
                <a:cubicBezTo>
                  <a:pt x="19969" y="16639"/>
                  <a:pt x="19886" y="16675"/>
                  <a:pt x="19812" y="16612"/>
                </a:cubicBezTo>
                <a:cubicBezTo>
                  <a:pt x="19738" y="16549"/>
                  <a:pt x="19728" y="16557"/>
                  <a:pt x="19688" y="16690"/>
                </a:cubicBezTo>
                <a:cubicBezTo>
                  <a:pt x="19664" y="16768"/>
                  <a:pt x="19685" y="16798"/>
                  <a:pt x="19798" y="16856"/>
                </a:cubicBezTo>
                <a:cubicBezTo>
                  <a:pt x="19875" y="16895"/>
                  <a:pt x="19974" y="16929"/>
                  <a:pt x="20017" y="16929"/>
                </a:cubicBezTo>
                <a:cubicBezTo>
                  <a:pt x="20054" y="16929"/>
                  <a:pt x="20085" y="16941"/>
                  <a:pt x="20103" y="16958"/>
                </a:cubicBezTo>
                <a:cubicBezTo>
                  <a:pt x="20103" y="16952"/>
                  <a:pt x="20108" y="16948"/>
                  <a:pt x="20107" y="16944"/>
                </a:cubicBezTo>
                <a:cubicBezTo>
                  <a:pt x="20107" y="16942"/>
                  <a:pt x="20104" y="16940"/>
                  <a:pt x="20103" y="16939"/>
                </a:cubicBezTo>
                <a:cubicBezTo>
                  <a:pt x="20102" y="16937"/>
                  <a:pt x="20099" y="16935"/>
                  <a:pt x="20098" y="16934"/>
                </a:cubicBezTo>
                <a:cubicBezTo>
                  <a:pt x="20094" y="16931"/>
                  <a:pt x="20092" y="16929"/>
                  <a:pt x="20084" y="16929"/>
                </a:cubicBezTo>
                <a:cubicBezTo>
                  <a:pt x="20070" y="16929"/>
                  <a:pt x="20051" y="16916"/>
                  <a:pt x="20031" y="16905"/>
                </a:cubicBezTo>
                <a:cubicBezTo>
                  <a:pt x="20013" y="16893"/>
                  <a:pt x="19993" y="16883"/>
                  <a:pt x="19974" y="16866"/>
                </a:cubicBezTo>
                <a:cubicBezTo>
                  <a:pt x="19969" y="16861"/>
                  <a:pt x="19965" y="16856"/>
                  <a:pt x="19960" y="16851"/>
                </a:cubicBezTo>
                <a:cubicBezTo>
                  <a:pt x="19915" y="16810"/>
                  <a:pt x="19879" y="16765"/>
                  <a:pt x="19879" y="16739"/>
                </a:cubicBezTo>
                <a:cubicBezTo>
                  <a:pt x="19878" y="16738"/>
                  <a:pt x="19879" y="16734"/>
                  <a:pt x="19879" y="16734"/>
                </a:cubicBezTo>
                <a:cubicBezTo>
                  <a:pt x="19879" y="16732"/>
                  <a:pt x="19892" y="16727"/>
                  <a:pt x="19893" y="16724"/>
                </a:cubicBezTo>
                <a:cubicBezTo>
                  <a:pt x="19908" y="16703"/>
                  <a:pt x="19945" y="16675"/>
                  <a:pt x="19993" y="16656"/>
                </a:cubicBezTo>
                <a:cubicBezTo>
                  <a:pt x="20054" y="16632"/>
                  <a:pt x="20121" y="16561"/>
                  <a:pt x="20146" y="16495"/>
                </a:cubicBezTo>
                <a:cubicBezTo>
                  <a:pt x="20184" y="16393"/>
                  <a:pt x="20174" y="16357"/>
                  <a:pt x="20079" y="16256"/>
                </a:cubicBezTo>
                <a:cubicBezTo>
                  <a:pt x="20018" y="16191"/>
                  <a:pt x="19969" y="16122"/>
                  <a:pt x="19969" y="16105"/>
                </a:cubicBezTo>
                <a:cubicBezTo>
                  <a:pt x="19969" y="16088"/>
                  <a:pt x="20050" y="16013"/>
                  <a:pt x="20150" y="15939"/>
                </a:cubicBezTo>
                <a:cubicBezTo>
                  <a:pt x="20251" y="15865"/>
                  <a:pt x="20301" y="15807"/>
                  <a:pt x="20265" y="15807"/>
                </a:cubicBezTo>
                <a:cubicBezTo>
                  <a:pt x="20247" y="15807"/>
                  <a:pt x="20223" y="15797"/>
                  <a:pt x="20198" y="15783"/>
                </a:cubicBezTo>
                <a:cubicBezTo>
                  <a:pt x="20172" y="15768"/>
                  <a:pt x="20146" y="15747"/>
                  <a:pt x="20127" y="15725"/>
                </a:cubicBezTo>
                <a:cubicBezTo>
                  <a:pt x="20098" y="15692"/>
                  <a:pt x="20087" y="15665"/>
                  <a:pt x="20084" y="15632"/>
                </a:cubicBezTo>
                <a:cubicBezTo>
                  <a:pt x="20080" y="15601"/>
                  <a:pt x="20086" y="15559"/>
                  <a:pt x="20103" y="15505"/>
                </a:cubicBezTo>
                <a:cubicBezTo>
                  <a:pt x="20076" y="15531"/>
                  <a:pt x="20037" y="15533"/>
                  <a:pt x="19998" y="15500"/>
                </a:cubicBezTo>
                <a:cubicBezTo>
                  <a:pt x="19969" y="15476"/>
                  <a:pt x="19873" y="15447"/>
                  <a:pt x="19783" y="15437"/>
                </a:cubicBezTo>
                <a:lnTo>
                  <a:pt x="19616" y="15417"/>
                </a:lnTo>
                <a:close/>
                <a:moveTo>
                  <a:pt x="5084" y="15705"/>
                </a:moveTo>
                <a:cubicBezTo>
                  <a:pt x="4952" y="15714"/>
                  <a:pt x="4936" y="15753"/>
                  <a:pt x="5013" y="15832"/>
                </a:cubicBezTo>
                <a:cubicBezTo>
                  <a:pt x="5059" y="15879"/>
                  <a:pt x="5049" y="16063"/>
                  <a:pt x="4999" y="16095"/>
                </a:cubicBezTo>
                <a:cubicBezTo>
                  <a:pt x="4974" y="16111"/>
                  <a:pt x="4966" y="16145"/>
                  <a:pt x="4979" y="16168"/>
                </a:cubicBezTo>
                <a:cubicBezTo>
                  <a:pt x="4993" y="16191"/>
                  <a:pt x="5126" y="16207"/>
                  <a:pt x="5275" y="16207"/>
                </a:cubicBezTo>
                <a:lnTo>
                  <a:pt x="5547" y="16207"/>
                </a:lnTo>
                <a:lnTo>
                  <a:pt x="5547" y="15964"/>
                </a:lnTo>
                <a:lnTo>
                  <a:pt x="5547" y="15725"/>
                </a:lnTo>
                <a:lnTo>
                  <a:pt x="5256" y="15705"/>
                </a:lnTo>
                <a:cubicBezTo>
                  <a:pt x="5186" y="15702"/>
                  <a:pt x="5128" y="15702"/>
                  <a:pt x="5084" y="15705"/>
                </a:cubicBezTo>
                <a:close/>
                <a:moveTo>
                  <a:pt x="879" y="16749"/>
                </a:moveTo>
                <a:cubicBezTo>
                  <a:pt x="756" y="16749"/>
                  <a:pt x="655" y="16752"/>
                  <a:pt x="655" y="16758"/>
                </a:cubicBezTo>
                <a:cubicBezTo>
                  <a:pt x="655" y="16765"/>
                  <a:pt x="693" y="16882"/>
                  <a:pt x="741" y="17017"/>
                </a:cubicBezTo>
                <a:cubicBezTo>
                  <a:pt x="789" y="17152"/>
                  <a:pt x="827" y="17269"/>
                  <a:pt x="827" y="17275"/>
                </a:cubicBezTo>
                <a:cubicBezTo>
                  <a:pt x="827" y="17282"/>
                  <a:pt x="850" y="17285"/>
                  <a:pt x="874" y="17285"/>
                </a:cubicBezTo>
                <a:cubicBezTo>
                  <a:pt x="899" y="17285"/>
                  <a:pt x="913" y="17269"/>
                  <a:pt x="908" y="17251"/>
                </a:cubicBezTo>
                <a:cubicBezTo>
                  <a:pt x="895" y="17203"/>
                  <a:pt x="1009" y="16869"/>
                  <a:pt x="1060" y="16802"/>
                </a:cubicBezTo>
                <a:cubicBezTo>
                  <a:pt x="1094" y="16759"/>
                  <a:pt x="1053" y="16749"/>
                  <a:pt x="879" y="16749"/>
                </a:cubicBezTo>
                <a:close/>
                <a:moveTo>
                  <a:pt x="20298" y="16973"/>
                </a:moveTo>
                <a:cubicBezTo>
                  <a:pt x="20288" y="16973"/>
                  <a:pt x="20265" y="16992"/>
                  <a:pt x="20251" y="17017"/>
                </a:cubicBezTo>
                <a:cubicBezTo>
                  <a:pt x="20236" y="17041"/>
                  <a:pt x="20249" y="17061"/>
                  <a:pt x="20274" y="17061"/>
                </a:cubicBezTo>
                <a:cubicBezTo>
                  <a:pt x="20300" y="17061"/>
                  <a:pt x="20317" y="17041"/>
                  <a:pt x="20317" y="17017"/>
                </a:cubicBezTo>
                <a:cubicBezTo>
                  <a:pt x="20317" y="16992"/>
                  <a:pt x="20309" y="16973"/>
                  <a:pt x="20298" y="16973"/>
                </a:cubicBezTo>
                <a:close/>
                <a:moveTo>
                  <a:pt x="20055" y="17085"/>
                </a:moveTo>
                <a:cubicBezTo>
                  <a:pt x="20010" y="17124"/>
                  <a:pt x="19954" y="17147"/>
                  <a:pt x="19926" y="17129"/>
                </a:cubicBezTo>
                <a:cubicBezTo>
                  <a:pt x="19817" y="17060"/>
                  <a:pt x="19888" y="17324"/>
                  <a:pt x="20012" y="17446"/>
                </a:cubicBezTo>
                <a:cubicBezTo>
                  <a:pt x="20132" y="17564"/>
                  <a:pt x="20161" y="17677"/>
                  <a:pt x="20103" y="17729"/>
                </a:cubicBezTo>
                <a:cubicBezTo>
                  <a:pt x="20131" y="17715"/>
                  <a:pt x="20157" y="17710"/>
                  <a:pt x="20169" y="17714"/>
                </a:cubicBezTo>
                <a:cubicBezTo>
                  <a:pt x="20183" y="17719"/>
                  <a:pt x="20204" y="17706"/>
                  <a:pt x="20222" y="17690"/>
                </a:cubicBezTo>
                <a:cubicBezTo>
                  <a:pt x="20240" y="17673"/>
                  <a:pt x="20256" y="17652"/>
                  <a:pt x="20270" y="17621"/>
                </a:cubicBezTo>
                <a:cubicBezTo>
                  <a:pt x="20321" y="17507"/>
                  <a:pt x="20303" y="17489"/>
                  <a:pt x="20046" y="17407"/>
                </a:cubicBezTo>
                <a:cubicBezTo>
                  <a:pt x="19946" y="17375"/>
                  <a:pt x="19948" y="17280"/>
                  <a:pt x="20055" y="17085"/>
                </a:cubicBezTo>
                <a:close/>
                <a:moveTo>
                  <a:pt x="20088" y="17733"/>
                </a:moveTo>
                <a:cubicBezTo>
                  <a:pt x="20068" y="17746"/>
                  <a:pt x="20047" y="17758"/>
                  <a:pt x="20012" y="17758"/>
                </a:cubicBezTo>
                <a:cubicBezTo>
                  <a:pt x="19885" y="17758"/>
                  <a:pt x="19861" y="17854"/>
                  <a:pt x="19902" y="17948"/>
                </a:cubicBezTo>
                <a:cubicBezTo>
                  <a:pt x="19906" y="17927"/>
                  <a:pt x="19911" y="17904"/>
                  <a:pt x="19926" y="17880"/>
                </a:cubicBezTo>
                <a:cubicBezTo>
                  <a:pt x="19941" y="17854"/>
                  <a:pt x="19962" y="17828"/>
                  <a:pt x="19993" y="17802"/>
                </a:cubicBezTo>
                <a:cubicBezTo>
                  <a:pt x="20025" y="17775"/>
                  <a:pt x="20058" y="17750"/>
                  <a:pt x="20088" y="17733"/>
                </a:cubicBezTo>
                <a:close/>
                <a:moveTo>
                  <a:pt x="14744" y="17826"/>
                </a:moveTo>
                <a:lnTo>
                  <a:pt x="14744" y="18026"/>
                </a:lnTo>
                <a:lnTo>
                  <a:pt x="14744" y="18231"/>
                </a:lnTo>
                <a:lnTo>
                  <a:pt x="15130" y="18231"/>
                </a:lnTo>
                <a:lnTo>
                  <a:pt x="15511" y="18231"/>
                </a:lnTo>
                <a:lnTo>
                  <a:pt x="15516" y="18026"/>
                </a:lnTo>
                <a:lnTo>
                  <a:pt x="15516" y="17826"/>
                </a:lnTo>
                <a:lnTo>
                  <a:pt x="15130" y="17826"/>
                </a:lnTo>
                <a:lnTo>
                  <a:pt x="14744" y="17826"/>
                </a:lnTo>
                <a:close/>
                <a:moveTo>
                  <a:pt x="13628" y="17870"/>
                </a:moveTo>
                <a:cubicBezTo>
                  <a:pt x="13619" y="17870"/>
                  <a:pt x="13605" y="17940"/>
                  <a:pt x="13595" y="18026"/>
                </a:cubicBezTo>
                <a:cubicBezTo>
                  <a:pt x="13585" y="18112"/>
                  <a:pt x="13590" y="18187"/>
                  <a:pt x="13609" y="18187"/>
                </a:cubicBezTo>
                <a:cubicBezTo>
                  <a:pt x="13628" y="18187"/>
                  <a:pt x="13647" y="18112"/>
                  <a:pt x="13647" y="18026"/>
                </a:cubicBezTo>
                <a:cubicBezTo>
                  <a:pt x="13647" y="17940"/>
                  <a:pt x="13638" y="17870"/>
                  <a:pt x="13628" y="17870"/>
                </a:cubicBezTo>
                <a:close/>
                <a:moveTo>
                  <a:pt x="15931" y="17870"/>
                </a:moveTo>
                <a:cubicBezTo>
                  <a:pt x="15759" y="17870"/>
                  <a:pt x="15754" y="17876"/>
                  <a:pt x="15769" y="18011"/>
                </a:cubicBezTo>
                <a:cubicBezTo>
                  <a:pt x="15777" y="18088"/>
                  <a:pt x="15805" y="18161"/>
                  <a:pt x="15831" y="18177"/>
                </a:cubicBezTo>
                <a:cubicBezTo>
                  <a:pt x="15856" y="18193"/>
                  <a:pt x="15980" y="18200"/>
                  <a:pt x="16103" y="18192"/>
                </a:cubicBezTo>
                <a:cubicBezTo>
                  <a:pt x="16283" y="18179"/>
                  <a:pt x="16322" y="18159"/>
                  <a:pt x="16322" y="18094"/>
                </a:cubicBezTo>
                <a:cubicBezTo>
                  <a:pt x="16322" y="17978"/>
                  <a:pt x="16135" y="17870"/>
                  <a:pt x="15931" y="17870"/>
                </a:cubicBezTo>
                <a:close/>
                <a:moveTo>
                  <a:pt x="16565" y="17870"/>
                </a:moveTo>
                <a:cubicBezTo>
                  <a:pt x="16480" y="17870"/>
                  <a:pt x="16465" y="17895"/>
                  <a:pt x="16465" y="18031"/>
                </a:cubicBezTo>
                <a:lnTo>
                  <a:pt x="16465" y="18187"/>
                </a:lnTo>
                <a:lnTo>
                  <a:pt x="16689" y="18177"/>
                </a:lnTo>
                <a:cubicBezTo>
                  <a:pt x="16863" y="18167"/>
                  <a:pt x="16921" y="18145"/>
                  <a:pt x="16932" y="18085"/>
                </a:cubicBezTo>
                <a:cubicBezTo>
                  <a:pt x="16942" y="18031"/>
                  <a:pt x="16919" y="18007"/>
                  <a:pt x="16861" y="18007"/>
                </a:cubicBezTo>
                <a:cubicBezTo>
                  <a:pt x="16814" y="18006"/>
                  <a:pt x="16748" y="17975"/>
                  <a:pt x="16718" y="17938"/>
                </a:cubicBezTo>
                <a:cubicBezTo>
                  <a:pt x="16688" y="17901"/>
                  <a:pt x="16620" y="17870"/>
                  <a:pt x="16565" y="17870"/>
                </a:cubicBezTo>
                <a:close/>
                <a:moveTo>
                  <a:pt x="17199" y="17870"/>
                </a:moveTo>
                <a:cubicBezTo>
                  <a:pt x="17084" y="17870"/>
                  <a:pt x="17070" y="17882"/>
                  <a:pt x="17070" y="18021"/>
                </a:cubicBezTo>
                <a:cubicBezTo>
                  <a:pt x="17070" y="18105"/>
                  <a:pt x="17089" y="18184"/>
                  <a:pt x="17113" y="18192"/>
                </a:cubicBezTo>
                <a:cubicBezTo>
                  <a:pt x="17138" y="18200"/>
                  <a:pt x="17354" y="18206"/>
                  <a:pt x="17595" y="18206"/>
                </a:cubicBezTo>
                <a:cubicBezTo>
                  <a:pt x="18022" y="18207"/>
                  <a:pt x="18038" y="18208"/>
                  <a:pt x="18038" y="18109"/>
                </a:cubicBezTo>
                <a:cubicBezTo>
                  <a:pt x="18038" y="17997"/>
                  <a:pt x="18018" y="17989"/>
                  <a:pt x="17628" y="18002"/>
                </a:cubicBezTo>
                <a:cubicBezTo>
                  <a:pt x="17435" y="18008"/>
                  <a:pt x="17372" y="17992"/>
                  <a:pt x="17352" y="17938"/>
                </a:cubicBezTo>
                <a:cubicBezTo>
                  <a:pt x="17336" y="17897"/>
                  <a:pt x="17274" y="17870"/>
                  <a:pt x="17199" y="17870"/>
                </a:cubicBezTo>
                <a:close/>
                <a:moveTo>
                  <a:pt x="14167" y="17885"/>
                </a:moveTo>
                <a:cubicBezTo>
                  <a:pt x="14139" y="17884"/>
                  <a:pt x="14113" y="17898"/>
                  <a:pt x="14067" y="17928"/>
                </a:cubicBezTo>
                <a:cubicBezTo>
                  <a:pt x="14011" y="17966"/>
                  <a:pt x="13923" y="17986"/>
                  <a:pt x="13871" y="17972"/>
                </a:cubicBezTo>
                <a:cubicBezTo>
                  <a:pt x="13794" y="17952"/>
                  <a:pt x="13776" y="17967"/>
                  <a:pt x="13776" y="18065"/>
                </a:cubicBezTo>
                <a:cubicBezTo>
                  <a:pt x="13776" y="18164"/>
                  <a:pt x="13798" y="18187"/>
                  <a:pt x="13905" y="18187"/>
                </a:cubicBezTo>
                <a:cubicBezTo>
                  <a:pt x="13974" y="18187"/>
                  <a:pt x="14054" y="18153"/>
                  <a:pt x="14086" y="18114"/>
                </a:cubicBezTo>
                <a:cubicBezTo>
                  <a:pt x="14139" y="18049"/>
                  <a:pt x="14150" y="18048"/>
                  <a:pt x="14200" y="18119"/>
                </a:cubicBezTo>
                <a:cubicBezTo>
                  <a:pt x="14265" y="18209"/>
                  <a:pt x="14391" y="18178"/>
                  <a:pt x="14377" y="18075"/>
                </a:cubicBezTo>
                <a:cubicBezTo>
                  <a:pt x="14371" y="18036"/>
                  <a:pt x="14321" y="17972"/>
                  <a:pt x="14267" y="17933"/>
                </a:cubicBezTo>
                <a:cubicBezTo>
                  <a:pt x="14223" y="17902"/>
                  <a:pt x="14194" y="17885"/>
                  <a:pt x="14167" y="17885"/>
                </a:cubicBezTo>
                <a:close/>
                <a:moveTo>
                  <a:pt x="19969" y="18041"/>
                </a:moveTo>
                <a:cubicBezTo>
                  <a:pt x="19998" y="18066"/>
                  <a:pt x="20028" y="18093"/>
                  <a:pt x="20069" y="18109"/>
                </a:cubicBezTo>
                <a:cubicBezTo>
                  <a:pt x="20135" y="18135"/>
                  <a:pt x="20149" y="18212"/>
                  <a:pt x="20127" y="18275"/>
                </a:cubicBezTo>
                <a:cubicBezTo>
                  <a:pt x="20140" y="18274"/>
                  <a:pt x="20154" y="18275"/>
                  <a:pt x="20169" y="18275"/>
                </a:cubicBezTo>
                <a:cubicBezTo>
                  <a:pt x="20253" y="18275"/>
                  <a:pt x="20317" y="18255"/>
                  <a:pt x="20317" y="18231"/>
                </a:cubicBezTo>
                <a:cubicBezTo>
                  <a:pt x="20317" y="18219"/>
                  <a:pt x="20310" y="18210"/>
                  <a:pt x="20298" y="18206"/>
                </a:cubicBezTo>
                <a:cubicBezTo>
                  <a:pt x="20287" y="18203"/>
                  <a:pt x="20272" y="18205"/>
                  <a:pt x="20255" y="18211"/>
                </a:cubicBezTo>
                <a:cubicBezTo>
                  <a:pt x="20237" y="18218"/>
                  <a:pt x="20218" y="18214"/>
                  <a:pt x="20198" y="18202"/>
                </a:cubicBezTo>
                <a:cubicBezTo>
                  <a:pt x="20178" y="18189"/>
                  <a:pt x="20160" y="18170"/>
                  <a:pt x="20146" y="18143"/>
                </a:cubicBezTo>
                <a:cubicBezTo>
                  <a:pt x="20132" y="18118"/>
                  <a:pt x="20108" y="18096"/>
                  <a:pt x="20084" y="18080"/>
                </a:cubicBezTo>
                <a:cubicBezTo>
                  <a:pt x="20059" y="18063"/>
                  <a:pt x="20031" y="18050"/>
                  <a:pt x="20007" y="18050"/>
                </a:cubicBezTo>
                <a:cubicBezTo>
                  <a:pt x="19991" y="18050"/>
                  <a:pt x="19982" y="18044"/>
                  <a:pt x="19969" y="18041"/>
                </a:cubicBezTo>
                <a:close/>
                <a:moveTo>
                  <a:pt x="19736" y="18528"/>
                </a:moveTo>
                <a:cubicBezTo>
                  <a:pt x="19726" y="18534"/>
                  <a:pt x="19730" y="18548"/>
                  <a:pt x="19750" y="18572"/>
                </a:cubicBezTo>
                <a:cubicBezTo>
                  <a:pt x="19754" y="18577"/>
                  <a:pt x="19756" y="18582"/>
                  <a:pt x="19759" y="18587"/>
                </a:cubicBezTo>
                <a:cubicBezTo>
                  <a:pt x="19806" y="18578"/>
                  <a:pt x="19847" y="18560"/>
                  <a:pt x="19874" y="18533"/>
                </a:cubicBezTo>
                <a:cubicBezTo>
                  <a:pt x="19857" y="18534"/>
                  <a:pt x="19843" y="18538"/>
                  <a:pt x="19817" y="18533"/>
                </a:cubicBezTo>
                <a:cubicBezTo>
                  <a:pt x="19771" y="18524"/>
                  <a:pt x="19745" y="18522"/>
                  <a:pt x="19736" y="18528"/>
                </a:cubicBezTo>
                <a:close/>
                <a:moveTo>
                  <a:pt x="14744" y="18538"/>
                </a:moveTo>
                <a:lnTo>
                  <a:pt x="14744" y="18699"/>
                </a:lnTo>
                <a:lnTo>
                  <a:pt x="14744" y="18860"/>
                </a:lnTo>
                <a:lnTo>
                  <a:pt x="15120" y="18860"/>
                </a:lnTo>
                <a:lnTo>
                  <a:pt x="15497" y="18860"/>
                </a:lnTo>
                <a:lnTo>
                  <a:pt x="15483" y="18713"/>
                </a:lnTo>
                <a:lnTo>
                  <a:pt x="15468" y="18567"/>
                </a:lnTo>
                <a:lnTo>
                  <a:pt x="15106" y="18553"/>
                </a:lnTo>
                <a:lnTo>
                  <a:pt x="14744" y="18538"/>
                </a:lnTo>
                <a:close/>
                <a:moveTo>
                  <a:pt x="19264" y="18543"/>
                </a:moveTo>
                <a:cubicBezTo>
                  <a:pt x="19133" y="18543"/>
                  <a:pt x="19082" y="18638"/>
                  <a:pt x="19178" y="18699"/>
                </a:cubicBezTo>
                <a:cubicBezTo>
                  <a:pt x="19202" y="18714"/>
                  <a:pt x="19221" y="18766"/>
                  <a:pt x="19221" y="18811"/>
                </a:cubicBezTo>
                <a:cubicBezTo>
                  <a:pt x="19221" y="18876"/>
                  <a:pt x="19254" y="18894"/>
                  <a:pt x="19378" y="18894"/>
                </a:cubicBezTo>
                <a:cubicBezTo>
                  <a:pt x="19566" y="18894"/>
                  <a:pt x="19607" y="18925"/>
                  <a:pt x="19626" y="19104"/>
                </a:cubicBezTo>
                <a:cubicBezTo>
                  <a:pt x="19637" y="19203"/>
                  <a:pt x="19661" y="19240"/>
                  <a:pt x="19726" y="19240"/>
                </a:cubicBezTo>
                <a:cubicBezTo>
                  <a:pt x="19772" y="19240"/>
                  <a:pt x="19832" y="19266"/>
                  <a:pt x="19888" y="19299"/>
                </a:cubicBezTo>
                <a:cubicBezTo>
                  <a:pt x="19872" y="19252"/>
                  <a:pt x="19848" y="19189"/>
                  <a:pt x="19826" y="19143"/>
                </a:cubicBezTo>
                <a:cubicBezTo>
                  <a:pt x="19811" y="19110"/>
                  <a:pt x="19804" y="19084"/>
                  <a:pt x="19802" y="19060"/>
                </a:cubicBezTo>
                <a:cubicBezTo>
                  <a:pt x="19802" y="19052"/>
                  <a:pt x="19807" y="19046"/>
                  <a:pt x="19807" y="19040"/>
                </a:cubicBezTo>
                <a:cubicBezTo>
                  <a:pt x="19809" y="19023"/>
                  <a:pt x="19808" y="19008"/>
                  <a:pt x="19817" y="18996"/>
                </a:cubicBezTo>
                <a:cubicBezTo>
                  <a:pt x="19818" y="18995"/>
                  <a:pt x="19820" y="18993"/>
                  <a:pt x="19821" y="18991"/>
                </a:cubicBezTo>
                <a:cubicBezTo>
                  <a:pt x="19846" y="18963"/>
                  <a:pt x="19893" y="18948"/>
                  <a:pt x="19964" y="18948"/>
                </a:cubicBezTo>
                <a:cubicBezTo>
                  <a:pt x="20037" y="18948"/>
                  <a:pt x="20092" y="18938"/>
                  <a:pt x="20136" y="18923"/>
                </a:cubicBezTo>
                <a:cubicBezTo>
                  <a:pt x="20151" y="18918"/>
                  <a:pt x="20168" y="18911"/>
                  <a:pt x="20179" y="18904"/>
                </a:cubicBezTo>
                <a:cubicBezTo>
                  <a:pt x="20219" y="18878"/>
                  <a:pt x="20231" y="18844"/>
                  <a:pt x="20217" y="18801"/>
                </a:cubicBezTo>
                <a:cubicBezTo>
                  <a:pt x="20216" y="18799"/>
                  <a:pt x="20214" y="18794"/>
                  <a:pt x="20212" y="18792"/>
                </a:cubicBezTo>
                <a:cubicBezTo>
                  <a:pt x="20210" y="18786"/>
                  <a:pt x="20208" y="18782"/>
                  <a:pt x="20203" y="18777"/>
                </a:cubicBezTo>
                <a:cubicBezTo>
                  <a:pt x="20156" y="18739"/>
                  <a:pt x="20044" y="18724"/>
                  <a:pt x="19850" y="18728"/>
                </a:cubicBezTo>
                <a:cubicBezTo>
                  <a:pt x="19726" y="18731"/>
                  <a:pt x="19605" y="18721"/>
                  <a:pt x="19578" y="18704"/>
                </a:cubicBezTo>
                <a:cubicBezTo>
                  <a:pt x="19559" y="18692"/>
                  <a:pt x="19548" y="18677"/>
                  <a:pt x="19545" y="18665"/>
                </a:cubicBezTo>
                <a:cubicBezTo>
                  <a:pt x="19458" y="18655"/>
                  <a:pt x="19381" y="18636"/>
                  <a:pt x="19388" y="18601"/>
                </a:cubicBezTo>
                <a:cubicBezTo>
                  <a:pt x="19394" y="18566"/>
                  <a:pt x="19346" y="18543"/>
                  <a:pt x="19264" y="18543"/>
                </a:cubicBezTo>
                <a:close/>
                <a:moveTo>
                  <a:pt x="13666" y="18567"/>
                </a:moveTo>
                <a:cubicBezTo>
                  <a:pt x="13604" y="18573"/>
                  <a:pt x="13579" y="18628"/>
                  <a:pt x="13580" y="18738"/>
                </a:cubicBezTo>
                <a:cubicBezTo>
                  <a:pt x="13582" y="18845"/>
                  <a:pt x="13596" y="18861"/>
                  <a:pt x="13690" y="18850"/>
                </a:cubicBezTo>
                <a:cubicBezTo>
                  <a:pt x="13833" y="18833"/>
                  <a:pt x="13876" y="18613"/>
                  <a:pt x="13743" y="18577"/>
                </a:cubicBezTo>
                <a:cubicBezTo>
                  <a:pt x="13713" y="18569"/>
                  <a:pt x="13687" y="18565"/>
                  <a:pt x="13666" y="18567"/>
                </a:cubicBezTo>
                <a:close/>
                <a:moveTo>
                  <a:pt x="15716" y="18572"/>
                </a:moveTo>
                <a:cubicBezTo>
                  <a:pt x="15647" y="18579"/>
                  <a:pt x="15645" y="18614"/>
                  <a:pt x="15735" y="18650"/>
                </a:cubicBezTo>
                <a:cubicBezTo>
                  <a:pt x="15780" y="18667"/>
                  <a:pt x="15796" y="18706"/>
                  <a:pt x="15778" y="18753"/>
                </a:cubicBezTo>
                <a:cubicBezTo>
                  <a:pt x="15763" y="18794"/>
                  <a:pt x="15768" y="18839"/>
                  <a:pt x="15793" y="18855"/>
                </a:cubicBezTo>
                <a:cubicBezTo>
                  <a:pt x="15817" y="18870"/>
                  <a:pt x="15950" y="18885"/>
                  <a:pt x="16084" y="18884"/>
                </a:cubicBezTo>
                <a:cubicBezTo>
                  <a:pt x="16303" y="18883"/>
                  <a:pt x="16322" y="18871"/>
                  <a:pt x="16322" y="18782"/>
                </a:cubicBezTo>
                <a:cubicBezTo>
                  <a:pt x="16322" y="18691"/>
                  <a:pt x="16218" y="18618"/>
                  <a:pt x="16122" y="18640"/>
                </a:cubicBezTo>
                <a:cubicBezTo>
                  <a:pt x="16101" y="18645"/>
                  <a:pt x="16053" y="18635"/>
                  <a:pt x="16017" y="18621"/>
                </a:cubicBezTo>
                <a:cubicBezTo>
                  <a:pt x="15981" y="18606"/>
                  <a:pt x="15885" y="18587"/>
                  <a:pt x="15807" y="18577"/>
                </a:cubicBezTo>
                <a:cubicBezTo>
                  <a:pt x="15770" y="18572"/>
                  <a:pt x="15740" y="18570"/>
                  <a:pt x="15716" y="18572"/>
                </a:cubicBezTo>
                <a:close/>
                <a:moveTo>
                  <a:pt x="17981" y="18572"/>
                </a:moveTo>
                <a:cubicBezTo>
                  <a:pt x="17963" y="18568"/>
                  <a:pt x="17948" y="18570"/>
                  <a:pt x="17933" y="18582"/>
                </a:cubicBezTo>
                <a:cubicBezTo>
                  <a:pt x="17860" y="18641"/>
                  <a:pt x="17641" y="18670"/>
                  <a:pt x="17614" y="18626"/>
                </a:cubicBezTo>
                <a:cubicBezTo>
                  <a:pt x="17601" y="18604"/>
                  <a:pt x="17559" y="18587"/>
                  <a:pt x="17519" y="18587"/>
                </a:cubicBezTo>
                <a:cubicBezTo>
                  <a:pt x="17464" y="18587"/>
                  <a:pt x="17445" y="18630"/>
                  <a:pt x="17442" y="18748"/>
                </a:cubicBezTo>
                <a:lnTo>
                  <a:pt x="17438" y="18909"/>
                </a:lnTo>
                <a:lnTo>
                  <a:pt x="17647" y="18899"/>
                </a:lnTo>
                <a:cubicBezTo>
                  <a:pt x="17764" y="18893"/>
                  <a:pt x="17886" y="18909"/>
                  <a:pt x="17914" y="18938"/>
                </a:cubicBezTo>
                <a:cubicBezTo>
                  <a:pt x="17953" y="18977"/>
                  <a:pt x="17980" y="18974"/>
                  <a:pt x="18029" y="18933"/>
                </a:cubicBezTo>
                <a:cubicBezTo>
                  <a:pt x="18111" y="18863"/>
                  <a:pt x="18722" y="18882"/>
                  <a:pt x="18863" y="18957"/>
                </a:cubicBezTo>
                <a:cubicBezTo>
                  <a:pt x="18981" y="19020"/>
                  <a:pt x="19053" y="18948"/>
                  <a:pt x="19030" y="18792"/>
                </a:cubicBezTo>
                <a:cubicBezTo>
                  <a:pt x="19020" y="18722"/>
                  <a:pt x="18978" y="18697"/>
                  <a:pt x="18849" y="18689"/>
                </a:cubicBezTo>
                <a:cubicBezTo>
                  <a:pt x="18757" y="18684"/>
                  <a:pt x="18651" y="18654"/>
                  <a:pt x="18610" y="18616"/>
                </a:cubicBezTo>
                <a:cubicBezTo>
                  <a:pt x="18559" y="18569"/>
                  <a:pt x="18523" y="18559"/>
                  <a:pt x="18491" y="18592"/>
                </a:cubicBezTo>
                <a:cubicBezTo>
                  <a:pt x="18415" y="18669"/>
                  <a:pt x="18093" y="18679"/>
                  <a:pt x="18034" y="18606"/>
                </a:cubicBezTo>
                <a:cubicBezTo>
                  <a:pt x="18017" y="18586"/>
                  <a:pt x="17999" y="18576"/>
                  <a:pt x="17981" y="18572"/>
                </a:cubicBezTo>
                <a:close/>
                <a:moveTo>
                  <a:pt x="16598" y="18596"/>
                </a:moveTo>
                <a:cubicBezTo>
                  <a:pt x="16573" y="18593"/>
                  <a:pt x="16547" y="18594"/>
                  <a:pt x="16527" y="18601"/>
                </a:cubicBezTo>
                <a:cubicBezTo>
                  <a:pt x="16443" y="18634"/>
                  <a:pt x="16428" y="18842"/>
                  <a:pt x="16508" y="18870"/>
                </a:cubicBezTo>
                <a:cubicBezTo>
                  <a:pt x="16538" y="18880"/>
                  <a:pt x="16727" y="18888"/>
                  <a:pt x="16923" y="18889"/>
                </a:cubicBezTo>
                <a:lnTo>
                  <a:pt x="17275" y="18894"/>
                </a:lnTo>
                <a:lnTo>
                  <a:pt x="17280" y="18767"/>
                </a:lnTo>
                <a:cubicBezTo>
                  <a:pt x="17284" y="18642"/>
                  <a:pt x="17284" y="18644"/>
                  <a:pt x="17013" y="18655"/>
                </a:cubicBezTo>
                <a:cubicBezTo>
                  <a:pt x="16864" y="18661"/>
                  <a:pt x="16709" y="18646"/>
                  <a:pt x="16670" y="18621"/>
                </a:cubicBezTo>
                <a:cubicBezTo>
                  <a:pt x="16650" y="18608"/>
                  <a:pt x="16624" y="18600"/>
                  <a:pt x="16598" y="18596"/>
                </a:cubicBezTo>
                <a:close/>
                <a:moveTo>
                  <a:pt x="14744" y="19221"/>
                </a:moveTo>
                <a:lnTo>
                  <a:pt x="14744" y="19420"/>
                </a:lnTo>
                <a:lnTo>
                  <a:pt x="14744" y="19620"/>
                </a:lnTo>
                <a:lnTo>
                  <a:pt x="15116" y="19620"/>
                </a:lnTo>
                <a:lnTo>
                  <a:pt x="15492" y="19620"/>
                </a:lnTo>
                <a:lnTo>
                  <a:pt x="15492" y="19430"/>
                </a:lnTo>
                <a:lnTo>
                  <a:pt x="15492" y="19240"/>
                </a:lnTo>
                <a:lnTo>
                  <a:pt x="15116" y="19230"/>
                </a:lnTo>
                <a:lnTo>
                  <a:pt x="14744" y="19221"/>
                </a:lnTo>
                <a:close/>
                <a:moveTo>
                  <a:pt x="13733" y="19260"/>
                </a:moveTo>
                <a:cubicBezTo>
                  <a:pt x="13588" y="19260"/>
                  <a:pt x="13578" y="19273"/>
                  <a:pt x="13571" y="19420"/>
                </a:cubicBezTo>
                <a:cubicBezTo>
                  <a:pt x="13563" y="19573"/>
                  <a:pt x="13571" y="19577"/>
                  <a:pt x="13728" y="19577"/>
                </a:cubicBezTo>
                <a:cubicBezTo>
                  <a:pt x="13884" y="19577"/>
                  <a:pt x="13886" y="19572"/>
                  <a:pt x="13886" y="19420"/>
                </a:cubicBezTo>
                <a:cubicBezTo>
                  <a:pt x="13886" y="19271"/>
                  <a:pt x="13879" y="19259"/>
                  <a:pt x="13733" y="19260"/>
                </a:cubicBezTo>
                <a:close/>
                <a:moveTo>
                  <a:pt x="15969" y="19289"/>
                </a:moveTo>
                <a:cubicBezTo>
                  <a:pt x="15939" y="19284"/>
                  <a:pt x="15897" y="19292"/>
                  <a:pt x="15840" y="19303"/>
                </a:cubicBezTo>
                <a:cubicBezTo>
                  <a:pt x="15743" y="19324"/>
                  <a:pt x="15705" y="19345"/>
                  <a:pt x="15740" y="19367"/>
                </a:cubicBezTo>
                <a:cubicBezTo>
                  <a:pt x="15770" y="19386"/>
                  <a:pt x="15797" y="19450"/>
                  <a:pt x="15797" y="19508"/>
                </a:cubicBezTo>
                <a:cubicBezTo>
                  <a:pt x="15797" y="19608"/>
                  <a:pt x="15813" y="19612"/>
                  <a:pt x="16050" y="19606"/>
                </a:cubicBezTo>
                <a:cubicBezTo>
                  <a:pt x="16276" y="19599"/>
                  <a:pt x="16305" y="19589"/>
                  <a:pt x="16317" y="19499"/>
                </a:cubicBezTo>
                <a:cubicBezTo>
                  <a:pt x="16329" y="19413"/>
                  <a:pt x="16310" y="19396"/>
                  <a:pt x="16198" y="19396"/>
                </a:cubicBezTo>
                <a:cubicBezTo>
                  <a:pt x="16125" y="19396"/>
                  <a:pt x="16050" y="19368"/>
                  <a:pt x="16031" y="19333"/>
                </a:cubicBezTo>
                <a:cubicBezTo>
                  <a:pt x="16018" y="19309"/>
                  <a:pt x="15999" y="19294"/>
                  <a:pt x="15969" y="19289"/>
                </a:cubicBezTo>
                <a:close/>
                <a:moveTo>
                  <a:pt x="16556" y="19308"/>
                </a:moveTo>
                <a:cubicBezTo>
                  <a:pt x="16463" y="19308"/>
                  <a:pt x="16453" y="19327"/>
                  <a:pt x="16465" y="19455"/>
                </a:cubicBezTo>
                <a:lnTo>
                  <a:pt x="16479" y="19601"/>
                </a:lnTo>
                <a:lnTo>
                  <a:pt x="17213" y="19606"/>
                </a:lnTo>
                <a:cubicBezTo>
                  <a:pt x="17619" y="19609"/>
                  <a:pt x="17965" y="19624"/>
                  <a:pt x="17981" y="19640"/>
                </a:cubicBezTo>
                <a:cubicBezTo>
                  <a:pt x="18025" y="19685"/>
                  <a:pt x="18122" y="19531"/>
                  <a:pt x="18095" y="19460"/>
                </a:cubicBezTo>
                <a:cubicBezTo>
                  <a:pt x="18078" y="19412"/>
                  <a:pt x="17973" y="19396"/>
                  <a:pt x="17681" y="19396"/>
                </a:cubicBezTo>
                <a:cubicBezTo>
                  <a:pt x="17458" y="19396"/>
                  <a:pt x="17282" y="19374"/>
                  <a:pt x="17266" y="19347"/>
                </a:cubicBezTo>
                <a:cubicBezTo>
                  <a:pt x="17248" y="19318"/>
                  <a:pt x="17217" y="19316"/>
                  <a:pt x="17185" y="19342"/>
                </a:cubicBezTo>
                <a:cubicBezTo>
                  <a:pt x="17126" y="19391"/>
                  <a:pt x="16743" y="19392"/>
                  <a:pt x="16694" y="19342"/>
                </a:cubicBezTo>
                <a:cubicBezTo>
                  <a:pt x="16676" y="19324"/>
                  <a:pt x="16613" y="19308"/>
                  <a:pt x="16556" y="19308"/>
                </a:cubicBezTo>
                <a:close/>
                <a:moveTo>
                  <a:pt x="20203" y="19367"/>
                </a:moveTo>
                <a:cubicBezTo>
                  <a:pt x="20181" y="19358"/>
                  <a:pt x="20146" y="19364"/>
                  <a:pt x="20079" y="19377"/>
                </a:cubicBezTo>
                <a:cubicBezTo>
                  <a:pt x="20041" y="19384"/>
                  <a:pt x="20021" y="19381"/>
                  <a:pt x="19998" y="19381"/>
                </a:cubicBezTo>
                <a:cubicBezTo>
                  <a:pt x="20030" y="19414"/>
                  <a:pt x="20055" y="19448"/>
                  <a:pt x="20055" y="19474"/>
                </a:cubicBezTo>
                <a:cubicBezTo>
                  <a:pt x="20055" y="19511"/>
                  <a:pt x="20015" y="19550"/>
                  <a:pt x="19969" y="19562"/>
                </a:cubicBezTo>
                <a:cubicBezTo>
                  <a:pt x="19916" y="19576"/>
                  <a:pt x="19883" y="19638"/>
                  <a:pt x="19869" y="19728"/>
                </a:cubicBezTo>
                <a:cubicBezTo>
                  <a:pt x="19842" y="19907"/>
                  <a:pt x="19859" y="19937"/>
                  <a:pt x="19993" y="19937"/>
                </a:cubicBezTo>
                <a:cubicBezTo>
                  <a:pt x="20122" y="19937"/>
                  <a:pt x="20179" y="20050"/>
                  <a:pt x="20107" y="20167"/>
                </a:cubicBezTo>
                <a:cubicBezTo>
                  <a:pt x="20100" y="20179"/>
                  <a:pt x="20104" y="20193"/>
                  <a:pt x="20098" y="20206"/>
                </a:cubicBezTo>
                <a:cubicBezTo>
                  <a:pt x="20111" y="20181"/>
                  <a:pt x="20123" y="20153"/>
                  <a:pt x="20141" y="20137"/>
                </a:cubicBezTo>
                <a:cubicBezTo>
                  <a:pt x="20200" y="20083"/>
                  <a:pt x="20229" y="20033"/>
                  <a:pt x="20227" y="19996"/>
                </a:cubicBezTo>
                <a:cubicBezTo>
                  <a:pt x="20224" y="19959"/>
                  <a:pt x="20190" y="19937"/>
                  <a:pt x="20127" y="19937"/>
                </a:cubicBezTo>
                <a:cubicBezTo>
                  <a:pt x="20098" y="19937"/>
                  <a:pt x="20064" y="19924"/>
                  <a:pt x="20031" y="19908"/>
                </a:cubicBezTo>
                <a:cubicBezTo>
                  <a:pt x="19998" y="19892"/>
                  <a:pt x="19967" y="19870"/>
                  <a:pt x="19945" y="19845"/>
                </a:cubicBezTo>
                <a:cubicBezTo>
                  <a:pt x="19867" y="19756"/>
                  <a:pt x="19870" y="19752"/>
                  <a:pt x="19993" y="19620"/>
                </a:cubicBezTo>
                <a:cubicBezTo>
                  <a:pt x="20063" y="19546"/>
                  <a:pt x="20143" y="19496"/>
                  <a:pt x="20174" y="19508"/>
                </a:cubicBezTo>
                <a:cubicBezTo>
                  <a:pt x="20209" y="19522"/>
                  <a:pt x="20231" y="19495"/>
                  <a:pt x="20231" y="19440"/>
                </a:cubicBezTo>
                <a:cubicBezTo>
                  <a:pt x="20231" y="19420"/>
                  <a:pt x="20231" y="19403"/>
                  <a:pt x="20227" y="19391"/>
                </a:cubicBezTo>
                <a:cubicBezTo>
                  <a:pt x="20223" y="19380"/>
                  <a:pt x="20214" y="19371"/>
                  <a:pt x="20203" y="19367"/>
                </a:cubicBezTo>
                <a:close/>
                <a:moveTo>
                  <a:pt x="20098" y="20206"/>
                </a:moveTo>
                <a:cubicBezTo>
                  <a:pt x="20094" y="20213"/>
                  <a:pt x="20087" y="20217"/>
                  <a:pt x="20084" y="20225"/>
                </a:cubicBezTo>
                <a:cubicBezTo>
                  <a:pt x="20074" y="20246"/>
                  <a:pt x="20073" y="20266"/>
                  <a:pt x="20069" y="20288"/>
                </a:cubicBezTo>
                <a:cubicBezTo>
                  <a:pt x="20073" y="20260"/>
                  <a:pt x="20085" y="20234"/>
                  <a:pt x="20098" y="20206"/>
                </a:cubicBezTo>
                <a:close/>
                <a:moveTo>
                  <a:pt x="13557" y="19937"/>
                </a:moveTo>
                <a:lnTo>
                  <a:pt x="13557" y="20093"/>
                </a:lnTo>
                <a:cubicBezTo>
                  <a:pt x="13557" y="20246"/>
                  <a:pt x="13613" y="20296"/>
                  <a:pt x="13671" y="20201"/>
                </a:cubicBezTo>
                <a:cubicBezTo>
                  <a:pt x="13691" y="20168"/>
                  <a:pt x="13717" y="20172"/>
                  <a:pt x="13757" y="20206"/>
                </a:cubicBezTo>
                <a:cubicBezTo>
                  <a:pt x="13801" y="20243"/>
                  <a:pt x="13825" y="20220"/>
                  <a:pt x="13862" y="20113"/>
                </a:cubicBezTo>
                <a:cubicBezTo>
                  <a:pt x="13888" y="20036"/>
                  <a:pt x="13928" y="19985"/>
                  <a:pt x="13952" y="20001"/>
                </a:cubicBezTo>
                <a:cubicBezTo>
                  <a:pt x="13977" y="20016"/>
                  <a:pt x="13995" y="20007"/>
                  <a:pt x="13995" y="19981"/>
                </a:cubicBezTo>
                <a:cubicBezTo>
                  <a:pt x="13995" y="19954"/>
                  <a:pt x="13901" y="19937"/>
                  <a:pt x="13776" y="19937"/>
                </a:cubicBezTo>
                <a:lnTo>
                  <a:pt x="13557" y="19937"/>
                </a:lnTo>
                <a:close/>
                <a:moveTo>
                  <a:pt x="14744" y="19937"/>
                </a:moveTo>
                <a:lnTo>
                  <a:pt x="14744" y="20093"/>
                </a:lnTo>
                <a:lnTo>
                  <a:pt x="14744" y="20245"/>
                </a:lnTo>
                <a:lnTo>
                  <a:pt x="15063" y="20259"/>
                </a:lnTo>
                <a:cubicBezTo>
                  <a:pt x="15238" y="20268"/>
                  <a:pt x="15405" y="20283"/>
                  <a:pt x="15435" y="20288"/>
                </a:cubicBezTo>
                <a:cubicBezTo>
                  <a:pt x="15471" y="20294"/>
                  <a:pt x="15492" y="20231"/>
                  <a:pt x="15492" y="20113"/>
                </a:cubicBezTo>
                <a:lnTo>
                  <a:pt x="15492" y="19937"/>
                </a:lnTo>
                <a:lnTo>
                  <a:pt x="15116" y="19937"/>
                </a:lnTo>
                <a:lnTo>
                  <a:pt x="14744" y="19937"/>
                </a:lnTo>
                <a:close/>
                <a:moveTo>
                  <a:pt x="15859" y="19937"/>
                </a:moveTo>
                <a:cubicBezTo>
                  <a:pt x="15710" y="19937"/>
                  <a:pt x="15676" y="19970"/>
                  <a:pt x="15750" y="20049"/>
                </a:cubicBezTo>
                <a:cubicBezTo>
                  <a:pt x="15772" y="20073"/>
                  <a:pt x="15794" y="20133"/>
                  <a:pt x="15802" y="20181"/>
                </a:cubicBezTo>
                <a:cubicBezTo>
                  <a:pt x="15815" y="20254"/>
                  <a:pt x="15859" y="20270"/>
                  <a:pt x="16041" y="20274"/>
                </a:cubicBezTo>
                <a:cubicBezTo>
                  <a:pt x="16161" y="20276"/>
                  <a:pt x="16292" y="20264"/>
                  <a:pt x="16331" y="20245"/>
                </a:cubicBezTo>
                <a:cubicBezTo>
                  <a:pt x="16371" y="20225"/>
                  <a:pt x="16414" y="20222"/>
                  <a:pt x="16432" y="20240"/>
                </a:cubicBezTo>
                <a:cubicBezTo>
                  <a:pt x="16449" y="20257"/>
                  <a:pt x="16602" y="20271"/>
                  <a:pt x="16770" y="20274"/>
                </a:cubicBezTo>
                <a:cubicBezTo>
                  <a:pt x="16938" y="20276"/>
                  <a:pt x="17095" y="20304"/>
                  <a:pt x="17123" y="20332"/>
                </a:cubicBezTo>
                <a:cubicBezTo>
                  <a:pt x="17186" y="20397"/>
                  <a:pt x="17300" y="20400"/>
                  <a:pt x="17361" y="20337"/>
                </a:cubicBezTo>
                <a:cubicBezTo>
                  <a:pt x="17387" y="20311"/>
                  <a:pt x="17466" y="20286"/>
                  <a:pt x="17538" y="20284"/>
                </a:cubicBezTo>
                <a:cubicBezTo>
                  <a:pt x="17652" y="20280"/>
                  <a:pt x="17671" y="20266"/>
                  <a:pt x="17671" y="20152"/>
                </a:cubicBezTo>
                <a:cubicBezTo>
                  <a:pt x="17671" y="20037"/>
                  <a:pt x="17657" y="20021"/>
                  <a:pt x="17566" y="20045"/>
                </a:cubicBezTo>
                <a:cubicBezTo>
                  <a:pt x="17494" y="20063"/>
                  <a:pt x="17457" y="20052"/>
                  <a:pt x="17438" y="20001"/>
                </a:cubicBezTo>
                <a:cubicBezTo>
                  <a:pt x="17412" y="19934"/>
                  <a:pt x="17407" y="19930"/>
                  <a:pt x="17371" y="19996"/>
                </a:cubicBezTo>
                <a:cubicBezTo>
                  <a:pt x="17349" y="20036"/>
                  <a:pt x="17293" y="20069"/>
                  <a:pt x="17247" y="20069"/>
                </a:cubicBezTo>
                <a:cubicBezTo>
                  <a:pt x="17201" y="20069"/>
                  <a:pt x="17145" y="20036"/>
                  <a:pt x="17123" y="19996"/>
                </a:cubicBezTo>
                <a:cubicBezTo>
                  <a:pt x="17087" y="19929"/>
                  <a:pt x="17081" y="19929"/>
                  <a:pt x="17056" y="19996"/>
                </a:cubicBezTo>
                <a:cubicBezTo>
                  <a:pt x="17026" y="20077"/>
                  <a:pt x="16786" y="20099"/>
                  <a:pt x="16741" y="20025"/>
                </a:cubicBezTo>
                <a:cubicBezTo>
                  <a:pt x="16726" y="20000"/>
                  <a:pt x="16696" y="19988"/>
                  <a:pt x="16675" y="20001"/>
                </a:cubicBezTo>
                <a:cubicBezTo>
                  <a:pt x="16654" y="20014"/>
                  <a:pt x="16623" y="20006"/>
                  <a:pt x="16608" y="19981"/>
                </a:cubicBezTo>
                <a:cubicBezTo>
                  <a:pt x="16562" y="19905"/>
                  <a:pt x="16455" y="19933"/>
                  <a:pt x="16455" y="20020"/>
                </a:cubicBezTo>
                <a:cubicBezTo>
                  <a:pt x="16455" y="20131"/>
                  <a:pt x="16410" y="20167"/>
                  <a:pt x="16346" y="20113"/>
                </a:cubicBezTo>
                <a:cubicBezTo>
                  <a:pt x="16317" y="20088"/>
                  <a:pt x="16241" y="20065"/>
                  <a:pt x="16174" y="20059"/>
                </a:cubicBezTo>
                <a:cubicBezTo>
                  <a:pt x="16107" y="20054"/>
                  <a:pt x="16043" y="20022"/>
                  <a:pt x="16031" y="19991"/>
                </a:cubicBezTo>
                <a:cubicBezTo>
                  <a:pt x="16019" y="19960"/>
                  <a:pt x="15941" y="19937"/>
                  <a:pt x="15859" y="19937"/>
                </a:cubicBezTo>
                <a:close/>
                <a:moveTo>
                  <a:pt x="17914" y="19957"/>
                </a:moveTo>
                <a:cubicBezTo>
                  <a:pt x="17865" y="19965"/>
                  <a:pt x="17841" y="20002"/>
                  <a:pt x="17848" y="20069"/>
                </a:cubicBezTo>
                <a:cubicBezTo>
                  <a:pt x="17854" y="20130"/>
                  <a:pt x="17871" y="20207"/>
                  <a:pt x="17881" y="20235"/>
                </a:cubicBezTo>
                <a:cubicBezTo>
                  <a:pt x="17892" y="20266"/>
                  <a:pt x="18022" y="20285"/>
                  <a:pt x="18210" y="20288"/>
                </a:cubicBezTo>
                <a:lnTo>
                  <a:pt x="18520" y="20293"/>
                </a:lnTo>
                <a:lnTo>
                  <a:pt x="18520" y="20137"/>
                </a:lnTo>
                <a:cubicBezTo>
                  <a:pt x="18520" y="20016"/>
                  <a:pt x="18500" y="19981"/>
                  <a:pt x="18439" y="19981"/>
                </a:cubicBezTo>
                <a:cubicBezTo>
                  <a:pt x="18395" y="19981"/>
                  <a:pt x="18334" y="20005"/>
                  <a:pt x="18305" y="20035"/>
                </a:cubicBezTo>
                <a:cubicBezTo>
                  <a:pt x="18264" y="20077"/>
                  <a:pt x="18228" y="20072"/>
                  <a:pt x="18134" y="20020"/>
                </a:cubicBezTo>
                <a:cubicBezTo>
                  <a:pt x="18041" y="19969"/>
                  <a:pt x="17964" y="19948"/>
                  <a:pt x="17914" y="19957"/>
                </a:cubicBezTo>
                <a:close/>
                <a:moveTo>
                  <a:pt x="19793" y="20284"/>
                </a:moveTo>
                <a:cubicBezTo>
                  <a:pt x="19745" y="20296"/>
                  <a:pt x="19702" y="20332"/>
                  <a:pt x="19702" y="20366"/>
                </a:cubicBezTo>
                <a:cubicBezTo>
                  <a:pt x="19702" y="20401"/>
                  <a:pt x="19745" y="20430"/>
                  <a:pt x="19793" y="20430"/>
                </a:cubicBezTo>
                <a:cubicBezTo>
                  <a:pt x="19850" y="20430"/>
                  <a:pt x="19879" y="20398"/>
                  <a:pt x="19879" y="20342"/>
                </a:cubicBezTo>
                <a:cubicBezTo>
                  <a:pt x="19879" y="20279"/>
                  <a:pt x="19858" y="20266"/>
                  <a:pt x="19793" y="20284"/>
                </a:cubicBezTo>
                <a:close/>
                <a:moveTo>
                  <a:pt x="20127" y="20513"/>
                </a:moveTo>
                <a:cubicBezTo>
                  <a:pt x="20136" y="20548"/>
                  <a:pt x="20141" y="20591"/>
                  <a:pt x="20136" y="20635"/>
                </a:cubicBezTo>
                <a:cubicBezTo>
                  <a:pt x="20131" y="20677"/>
                  <a:pt x="20122" y="20705"/>
                  <a:pt x="20107" y="20727"/>
                </a:cubicBezTo>
                <a:cubicBezTo>
                  <a:pt x="20109" y="20727"/>
                  <a:pt x="20111" y="20728"/>
                  <a:pt x="20112" y="20727"/>
                </a:cubicBezTo>
                <a:cubicBezTo>
                  <a:pt x="20135" y="20719"/>
                  <a:pt x="20147" y="20711"/>
                  <a:pt x="20165" y="20703"/>
                </a:cubicBezTo>
                <a:cubicBezTo>
                  <a:pt x="20198" y="20686"/>
                  <a:pt x="20231" y="20667"/>
                  <a:pt x="20231" y="20654"/>
                </a:cubicBezTo>
                <a:cubicBezTo>
                  <a:pt x="20231" y="20636"/>
                  <a:pt x="20189" y="20587"/>
                  <a:pt x="20141" y="20542"/>
                </a:cubicBezTo>
                <a:cubicBezTo>
                  <a:pt x="20134" y="20536"/>
                  <a:pt x="20133" y="20521"/>
                  <a:pt x="20127" y="20513"/>
                </a:cubicBezTo>
                <a:close/>
                <a:moveTo>
                  <a:pt x="13671" y="20630"/>
                </a:moveTo>
                <a:cubicBezTo>
                  <a:pt x="13652" y="20630"/>
                  <a:pt x="13636" y="20633"/>
                  <a:pt x="13619" y="20644"/>
                </a:cubicBezTo>
                <a:cubicBezTo>
                  <a:pt x="13591" y="20663"/>
                  <a:pt x="13585" y="20729"/>
                  <a:pt x="13609" y="20820"/>
                </a:cubicBezTo>
                <a:cubicBezTo>
                  <a:pt x="13650" y="20979"/>
                  <a:pt x="13733" y="21022"/>
                  <a:pt x="13733" y="20883"/>
                </a:cubicBezTo>
                <a:cubicBezTo>
                  <a:pt x="13733" y="20836"/>
                  <a:pt x="13743" y="20768"/>
                  <a:pt x="13757" y="20732"/>
                </a:cubicBezTo>
                <a:cubicBezTo>
                  <a:pt x="13777" y="20678"/>
                  <a:pt x="13727" y="20630"/>
                  <a:pt x="13671" y="20630"/>
                </a:cubicBezTo>
                <a:close/>
                <a:moveTo>
                  <a:pt x="14720" y="20630"/>
                </a:moveTo>
                <a:lnTo>
                  <a:pt x="14710" y="20800"/>
                </a:lnTo>
                <a:lnTo>
                  <a:pt x="14696" y="20971"/>
                </a:lnTo>
                <a:lnTo>
                  <a:pt x="15101" y="20956"/>
                </a:lnTo>
                <a:lnTo>
                  <a:pt x="15511" y="20947"/>
                </a:lnTo>
                <a:lnTo>
                  <a:pt x="15511" y="20791"/>
                </a:lnTo>
                <a:lnTo>
                  <a:pt x="15511" y="20630"/>
                </a:lnTo>
                <a:lnTo>
                  <a:pt x="15116" y="20630"/>
                </a:lnTo>
                <a:lnTo>
                  <a:pt x="14720" y="20630"/>
                </a:lnTo>
                <a:close/>
                <a:moveTo>
                  <a:pt x="16632" y="20717"/>
                </a:moveTo>
                <a:cubicBezTo>
                  <a:pt x="16607" y="20715"/>
                  <a:pt x="16575" y="20724"/>
                  <a:pt x="16527" y="20747"/>
                </a:cubicBezTo>
                <a:cubicBezTo>
                  <a:pt x="16464" y="20776"/>
                  <a:pt x="16412" y="20827"/>
                  <a:pt x="16412" y="20859"/>
                </a:cubicBezTo>
                <a:cubicBezTo>
                  <a:pt x="16412" y="20958"/>
                  <a:pt x="16317" y="20982"/>
                  <a:pt x="16293" y="20888"/>
                </a:cubicBezTo>
                <a:cubicBezTo>
                  <a:pt x="16271" y="20801"/>
                  <a:pt x="16097" y="20744"/>
                  <a:pt x="15793" y="20727"/>
                </a:cubicBezTo>
                <a:cubicBezTo>
                  <a:pt x="15696" y="20722"/>
                  <a:pt x="15679" y="20733"/>
                  <a:pt x="15712" y="20795"/>
                </a:cubicBezTo>
                <a:cubicBezTo>
                  <a:pt x="15733" y="20837"/>
                  <a:pt x="15755" y="20910"/>
                  <a:pt x="15755" y="20956"/>
                </a:cubicBezTo>
                <a:cubicBezTo>
                  <a:pt x="15755" y="21037"/>
                  <a:pt x="15806" y="21044"/>
                  <a:pt x="16851" y="21049"/>
                </a:cubicBezTo>
                <a:cubicBezTo>
                  <a:pt x="17905" y="21054"/>
                  <a:pt x="17948" y="21049"/>
                  <a:pt x="17948" y="20966"/>
                </a:cubicBezTo>
                <a:cubicBezTo>
                  <a:pt x="17948" y="20860"/>
                  <a:pt x="17798" y="20772"/>
                  <a:pt x="17681" y="20810"/>
                </a:cubicBezTo>
                <a:cubicBezTo>
                  <a:pt x="17633" y="20826"/>
                  <a:pt x="17404" y="20839"/>
                  <a:pt x="17171" y="20839"/>
                </a:cubicBezTo>
                <a:cubicBezTo>
                  <a:pt x="16829" y="20840"/>
                  <a:pt x="16736" y="20825"/>
                  <a:pt x="16694" y="20766"/>
                </a:cubicBezTo>
                <a:cubicBezTo>
                  <a:pt x="16672" y="20736"/>
                  <a:pt x="16656" y="20720"/>
                  <a:pt x="16632" y="20717"/>
                </a:cubicBezTo>
                <a:close/>
                <a:moveTo>
                  <a:pt x="18262" y="20791"/>
                </a:moveTo>
                <a:cubicBezTo>
                  <a:pt x="18165" y="20788"/>
                  <a:pt x="18081" y="20795"/>
                  <a:pt x="18081" y="20820"/>
                </a:cubicBezTo>
                <a:cubicBezTo>
                  <a:pt x="18082" y="20838"/>
                  <a:pt x="18091" y="20898"/>
                  <a:pt x="18105" y="20952"/>
                </a:cubicBezTo>
                <a:cubicBezTo>
                  <a:pt x="18128" y="21040"/>
                  <a:pt x="18163" y="21051"/>
                  <a:pt x="18472" y="21054"/>
                </a:cubicBezTo>
                <a:lnTo>
                  <a:pt x="18811" y="21054"/>
                </a:lnTo>
                <a:lnTo>
                  <a:pt x="18792" y="20922"/>
                </a:lnTo>
                <a:cubicBezTo>
                  <a:pt x="18773" y="20792"/>
                  <a:pt x="18684" y="20744"/>
                  <a:pt x="18629" y="20834"/>
                </a:cubicBezTo>
                <a:cubicBezTo>
                  <a:pt x="18611" y="20865"/>
                  <a:pt x="18575" y="20865"/>
                  <a:pt x="18520" y="20834"/>
                </a:cubicBezTo>
                <a:cubicBezTo>
                  <a:pt x="18472" y="20808"/>
                  <a:pt x="18360" y="20793"/>
                  <a:pt x="18262" y="20791"/>
                </a:cubicBezTo>
                <a:close/>
                <a:moveTo>
                  <a:pt x="19836" y="20839"/>
                </a:moveTo>
                <a:cubicBezTo>
                  <a:pt x="19801" y="20853"/>
                  <a:pt x="19735" y="20863"/>
                  <a:pt x="19669" y="20859"/>
                </a:cubicBezTo>
                <a:cubicBezTo>
                  <a:pt x="19546" y="20851"/>
                  <a:pt x="19531" y="20861"/>
                  <a:pt x="19531" y="20952"/>
                </a:cubicBezTo>
                <a:cubicBezTo>
                  <a:pt x="19531" y="21042"/>
                  <a:pt x="19550" y="21059"/>
                  <a:pt x="19683" y="21059"/>
                </a:cubicBezTo>
                <a:cubicBezTo>
                  <a:pt x="19760" y="21059"/>
                  <a:pt x="19806" y="21076"/>
                  <a:pt x="19836" y="21103"/>
                </a:cubicBezTo>
                <a:cubicBezTo>
                  <a:pt x="19818" y="21081"/>
                  <a:pt x="19812" y="21038"/>
                  <a:pt x="19812" y="20966"/>
                </a:cubicBezTo>
                <a:cubicBezTo>
                  <a:pt x="19812" y="20903"/>
                  <a:pt x="19820" y="20866"/>
                  <a:pt x="19836" y="20839"/>
                </a:cubicBezTo>
                <a:close/>
                <a:moveTo>
                  <a:pt x="19836" y="21103"/>
                </a:moveTo>
                <a:cubicBezTo>
                  <a:pt x="19848" y="21113"/>
                  <a:pt x="19863" y="21121"/>
                  <a:pt x="19869" y="21137"/>
                </a:cubicBezTo>
                <a:cubicBezTo>
                  <a:pt x="19885" y="21180"/>
                  <a:pt x="19924" y="21236"/>
                  <a:pt x="19960" y="21264"/>
                </a:cubicBezTo>
                <a:cubicBezTo>
                  <a:pt x="19971" y="21272"/>
                  <a:pt x="19975" y="21284"/>
                  <a:pt x="19979" y="21293"/>
                </a:cubicBezTo>
                <a:cubicBezTo>
                  <a:pt x="20005" y="21288"/>
                  <a:pt x="20037" y="21283"/>
                  <a:pt x="20079" y="21283"/>
                </a:cubicBezTo>
                <a:cubicBezTo>
                  <a:pt x="20184" y="21283"/>
                  <a:pt x="20231" y="21262"/>
                  <a:pt x="20231" y="21215"/>
                </a:cubicBezTo>
                <a:cubicBezTo>
                  <a:pt x="20231" y="21148"/>
                  <a:pt x="20204" y="21142"/>
                  <a:pt x="19945" y="21132"/>
                </a:cubicBezTo>
                <a:cubicBezTo>
                  <a:pt x="19885" y="21130"/>
                  <a:pt x="19854" y="21125"/>
                  <a:pt x="19836" y="21103"/>
                </a:cubicBezTo>
                <a:close/>
                <a:moveTo>
                  <a:pt x="14658" y="21327"/>
                </a:moveTo>
                <a:lnTo>
                  <a:pt x="14658" y="21478"/>
                </a:lnTo>
                <a:cubicBezTo>
                  <a:pt x="14658" y="21534"/>
                  <a:pt x="14668" y="21565"/>
                  <a:pt x="14677" y="21600"/>
                </a:cubicBezTo>
                <a:lnTo>
                  <a:pt x="15492" y="21600"/>
                </a:lnTo>
                <a:lnTo>
                  <a:pt x="15492" y="21507"/>
                </a:lnTo>
                <a:lnTo>
                  <a:pt x="15492" y="21327"/>
                </a:lnTo>
                <a:lnTo>
                  <a:pt x="15073" y="21327"/>
                </a:lnTo>
                <a:lnTo>
                  <a:pt x="14658" y="21327"/>
                </a:lnTo>
                <a:close/>
                <a:moveTo>
                  <a:pt x="15740" y="21327"/>
                </a:moveTo>
                <a:cubicBezTo>
                  <a:pt x="15667" y="21327"/>
                  <a:pt x="15666" y="21339"/>
                  <a:pt x="15712" y="21395"/>
                </a:cubicBezTo>
                <a:cubicBezTo>
                  <a:pt x="15742" y="21432"/>
                  <a:pt x="15753" y="21498"/>
                  <a:pt x="15740" y="21546"/>
                </a:cubicBezTo>
                <a:cubicBezTo>
                  <a:pt x="15734" y="21571"/>
                  <a:pt x="15750" y="21581"/>
                  <a:pt x="15755" y="21600"/>
                </a:cubicBezTo>
                <a:lnTo>
                  <a:pt x="17137" y="21600"/>
                </a:lnTo>
                <a:cubicBezTo>
                  <a:pt x="17125" y="21564"/>
                  <a:pt x="17113" y="21512"/>
                  <a:pt x="17113" y="21478"/>
                </a:cubicBezTo>
                <a:cubicBezTo>
                  <a:pt x="17113" y="21434"/>
                  <a:pt x="17086" y="21417"/>
                  <a:pt x="17032" y="21434"/>
                </a:cubicBezTo>
                <a:cubicBezTo>
                  <a:pt x="16988" y="21449"/>
                  <a:pt x="16846" y="21465"/>
                  <a:pt x="16718" y="21468"/>
                </a:cubicBezTo>
                <a:cubicBezTo>
                  <a:pt x="16546" y="21472"/>
                  <a:pt x="16471" y="21455"/>
                  <a:pt x="16432" y="21400"/>
                </a:cubicBezTo>
                <a:cubicBezTo>
                  <a:pt x="16385" y="21335"/>
                  <a:pt x="16378" y="21335"/>
                  <a:pt x="16355" y="21395"/>
                </a:cubicBezTo>
                <a:cubicBezTo>
                  <a:pt x="16320" y="21488"/>
                  <a:pt x="15958" y="21488"/>
                  <a:pt x="15883" y="21395"/>
                </a:cubicBezTo>
                <a:cubicBezTo>
                  <a:pt x="15853" y="21358"/>
                  <a:pt x="15789" y="21327"/>
                  <a:pt x="15740" y="21327"/>
                </a:cubicBezTo>
                <a:close/>
                <a:moveTo>
                  <a:pt x="17342" y="21327"/>
                </a:moveTo>
                <a:cubicBezTo>
                  <a:pt x="17312" y="21323"/>
                  <a:pt x="17289" y="21338"/>
                  <a:pt x="17285" y="21371"/>
                </a:cubicBezTo>
                <a:cubicBezTo>
                  <a:pt x="17282" y="21396"/>
                  <a:pt x="17278" y="21474"/>
                  <a:pt x="17275" y="21546"/>
                </a:cubicBezTo>
                <a:lnTo>
                  <a:pt x="17271" y="21600"/>
                </a:lnTo>
                <a:lnTo>
                  <a:pt x="20003" y="21600"/>
                </a:lnTo>
                <a:lnTo>
                  <a:pt x="19945" y="21493"/>
                </a:lnTo>
                <a:cubicBezTo>
                  <a:pt x="19927" y="21456"/>
                  <a:pt x="19914" y="21426"/>
                  <a:pt x="19907" y="21400"/>
                </a:cubicBezTo>
                <a:cubicBezTo>
                  <a:pt x="19904" y="21395"/>
                  <a:pt x="19894" y="21386"/>
                  <a:pt x="19893" y="21381"/>
                </a:cubicBezTo>
                <a:cubicBezTo>
                  <a:pt x="19791" y="21424"/>
                  <a:pt x="19618" y="21454"/>
                  <a:pt x="19407" y="21454"/>
                </a:cubicBezTo>
                <a:cubicBezTo>
                  <a:pt x="19220" y="21453"/>
                  <a:pt x="19049" y="21459"/>
                  <a:pt x="19025" y="21463"/>
                </a:cubicBezTo>
                <a:cubicBezTo>
                  <a:pt x="18918" y="21483"/>
                  <a:pt x="18625" y="21451"/>
                  <a:pt x="18582" y="21415"/>
                </a:cubicBezTo>
                <a:cubicBezTo>
                  <a:pt x="18555" y="21392"/>
                  <a:pt x="18521" y="21389"/>
                  <a:pt x="18506" y="21405"/>
                </a:cubicBezTo>
                <a:cubicBezTo>
                  <a:pt x="18454" y="21458"/>
                  <a:pt x="18173" y="21464"/>
                  <a:pt x="18143" y="21415"/>
                </a:cubicBezTo>
                <a:cubicBezTo>
                  <a:pt x="18123" y="21381"/>
                  <a:pt x="18098" y="21386"/>
                  <a:pt x="18053" y="21424"/>
                </a:cubicBezTo>
                <a:cubicBezTo>
                  <a:pt x="17963" y="21501"/>
                  <a:pt x="17501" y="21474"/>
                  <a:pt x="17438" y="21390"/>
                </a:cubicBezTo>
                <a:cubicBezTo>
                  <a:pt x="17410" y="21353"/>
                  <a:pt x="17373" y="21331"/>
                  <a:pt x="17342" y="21327"/>
                </a:cubicBezTo>
                <a:close/>
              </a:path>
            </a:pathLst>
          </a:custGeom>
          <a:ln w="12700">
            <a:miter lim="400000"/>
          </a:ln>
        </p:spPr>
      </p:pic>
      <p:pic>
        <p:nvPicPr>
          <p:cNvPr id="617" name="Jerusalem pithos inscription.png" descr="Jerusalem pithos inscription.png"/>
          <p:cNvPicPr>
            <a:picLocks noChangeAspect="1"/>
          </p:cNvPicPr>
          <p:nvPr/>
        </p:nvPicPr>
        <p:blipFill>
          <a:blip r:embed="rId6">
            <a:extLst/>
          </a:blip>
          <a:srcRect l="1704" t="785" r="1034" b="1762"/>
          <a:stretch>
            <a:fillRect/>
          </a:stretch>
        </p:blipFill>
        <p:spPr>
          <a:xfrm>
            <a:off x="1901153" y="8633882"/>
            <a:ext cx="5669981" cy="4740162"/>
          </a:xfrm>
          <a:custGeom>
            <a:avLst/>
            <a:gdLst/>
            <a:ahLst/>
            <a:cxnLst>
              <a:cxn ang="0">
                <a:pos x="wd2" y="hd2"/>
              </a:cxn>
              <a:cxn ang="5400000">
                <a:pos x="wd2" y="hd2"/>
              </a:cxn>
              <a:cxn ang="10800000">
                <a:pos x="wd2" y="hd2"/>
              </a:cxn>
              <a:cxn ang="16200000">
                <a:pos x="wd2" y="hd2"/>
              </a:cxn>
            </a:cxnLst>
            <a:rect l="0" t="0" r="r" b="b"/>
            <a:pathLst>
              <a:path w="21569" h="21557" fill="norm" stroke="1" extrusionOk="0">
                <a:moveTo>
                  <a:pt x="16842" y="5"/>
                </a:moveTo>
                <a:cubicBezTo>
                  <a:pt x="16668" y="30"/>
                  <a:pt x="16505" y="147"/>
                  <a:pt x="16187" y="444"/>
                </a:cubicBezTo>
                <a:cubicBezTo>
                  <a:pt x="16017" y="602"/>
                  <a:pt x="15791" y="798"/>
                  <a:pt x="15682" y="877"/>
                </a:cubicBezTo>
                <a:cubicBezTo>
                  <a:pt x="15574" y="957"/>
                  <a:pt x="15330" y="1142"/>
                  <a:pt x="15140" y="1289"/>
                </a:cubicBezTo>
                <a:cubicBezTo>
                  <a:pt x="14652" y="1666"/>
                  <a:pt x="13919" y="2056"/>
                  <a:pt x="12868" y="2500"/>
                </a:cubicBezTo>
                <a:cubicBezTo>
                  <a:pt x="11925" y="2898"/>
                  <a:pt x="11050" y="3100"/>
                  <a:pt x="9699" y="3227"/>
                </a:cubicBezTo>
                <a:cubicBezTo>
                  <a:pt x="8353" y="3354"/>
                  <a:pt x="6561" y="3005"/>
                  <a:pt x="4948" y="2300"/>
                </a:cubicBezTo>
                <a:cubicBezTo>
                  <a:pt x="4313" y="2022"/>
                  <a:pt x="3347" y="1547"/>
                  <a:pt x="3280" y="1480"/>
                </a:cubicBezTo>
                <a:cubicBezTo>
                  <a:pt x="3251" y="1451"/>
                  <a:pt x="3092" y="1343"/>
                  <a:pt x="2928" y="1238"/>
                </a:cubicBezTo>
                <a:cubicBezTo>
                  <a:pt x="2764" y="1134"/>
                  <a:pt x="2497" y="941"/>
                  <a:pt x="2336" y="809"/>
                </a:cubicBezTo>
                <a:cubicBezTo>
                  <a:pt x="2175" y="676"/>
                  <a:pt x="1999" y="533"/>
                  <a:pt x="1945" y="489"/>
                </a:cubicBezTo>
                <a:cubicBezTo>
                  <a:pt x="1892" y="446"/>
                  <a:pt x="1766" y="333"/>
                  <a:pt x="1664" y="238"/>
                </a:cubicBezTo>
                <a:cubicBezTo>
                  <a:pt x="1441" y="29"/>
                  <a:pt x="1371" y="-5"/>
                  <a:pt x="1252" y="45"/>
                </a:cubicBezTo>
                <a:cubicBezTo>
                  <a:pt x="1177" y="77"/>
                  <a:pt x="1156" y="148"/>
                  <a:pt x="1138" y="435"/>
                </a:cubicBezTo>
                <a:cubicBezTo>
                  <a:pt x="1117" y="751"/>
                  <a:pt x="1101" y="793"/>
                  <a:pt x="988" y="857"/>
                </a:cubicBezTo>
                <a:cubicBezTo>
                  <a:pt x="833" y="946"/>
                  <a:pt x="494" y="1503"/>
                  <a:pt x="494" y="1668"/>
                </a:cubicBezTo>
                <a:cubicBezTo>
                  <a:pt x="494" y="1735"/>
                  <a:pt x="463" y="1897"/>
                  <a:pt x="423" y="2029"/>
                </a:cubicBezTo>
                <a:cubicBezTo>
                  <a:pt x="318" y="2385"/>
                  <a:pt x="259" y="2714"/>
                  <a:pt x="217" y="3175"/>
                </a:cubicBezTo>
                <a:cubicBezTo>
                  <a:pt x="196" y="3401"/>
                  <a:pt x="156" y="3748"/>
                  <a:pt x="129" y="3944"/>
                </a:cubicBezTo>
                <a:cubicBezTo>
                  <a:pt x="102" y="4140"/>
                  <a:pt x="68" y="4480"/>
                  <a:pt x="52" y="4698"/>
                </a:cubicBezTo>
                <a:lnTo>
                  <a:pt x="23" y="5095"/>
                </a:lnTo>
                <a:lnTo>
                  <a:pt x="212" y="5341"/>
                </a:lnTo>
                <a:cubicBezTo>
                  <a:pt x="430" y="5623"/>
                  <a:pt x="435" y="5677"/>
                  <a:pt x="357" y="6880"/>
                </a:cubicBezTo>
                <a:cubicBezTo>
                  <a:pt x="334" y="7243"/>
                  <a:pt x="311" y="7709"/>
                  <a:pt x="306" y="7916"/>
                </a:cubicBezTo>
                <a:cubicBezTo>
                  <a:pt x="294" y="8350"/>
                  <a:pt x="226" y="8728"/>
                  <a:pt x="82" y="9156"/>
                </a:cubicBezTo>
                <a:cubicBezTo>
                  <a:pt x="-31" y="9495"/>
                  <a:pt x="-27" y="9888"/>
                  <a:pt x="93" y="10541"/>
                </a:cubicBezTo>
                <a:cubicBezTo>
                  <a:pt x="130" y="10742"/>
                  <a:pt x="150" y="11013"/>
                  <a:pt x="137" y="11144"/>
                </a:cubicBezTo>
                <a:cubicBezTo>
                  <a:pt x="97" y="11536"/>
                  <a:pt x="98" y="12026"/>
                  <a:pt x="138" y="12266"/>
                </a:cubicBezTo>
                <a:lnTo>
                  <a:pt x="176" y="12492"/>
                </a:lnTo>
                <a:lnTo>
                  <a:pt x="476" y="12569"/>
                </a:lnTo>
                <a:lnTo>
                  <a:pt x="777" y="12645"/>
                </a:lnTo>
                <a:lnTo>
                  <a:pt x="864" y="12941"/>
                </a:lnTo>
                <a:cubicBezTo>
                  <a:pt x="912" y="13104"/>
                  <a:pt x="979" y="13275"/>
                  <a:pt x="1014" y="13324"/>
                </a:cubicBezTo>
                <a:cubicBezTo>
                  <a:pt x="1048" y="13372"/>
                  <a:pt x="1105" y="13498"/>
                  <a:pt x="1139" y="13604"/>
                </a:cubicBezTo>
                <a:cubicBezTo>
                  <a:pt x="1173" y="13709"/>
                  <a:pt x="1236" y="13859"/>
                  <a:pt x="1278" y="13934"/>
                </a:cubicBezTo>
                <a:cubicBezTo>
                  <a:pt x="1320" y="14009"/>
                  <a:pt x="1393" y="14148"/>
                  <a:pt x="1441" y="14243"/>
                </a:cubicBezTo>
                <a:cubicBezTo>
                  <a:pt x="1637" y="14633"/>
                  <a:pt x="3114" y="16426"/>
                  <a:pt x="3318" y="16520"/>
                </a:cubicBezTo>
                <a:cubicBezTo>
                  <a:pt x="3343" y="16532"/>
                  <a:pt x="3559" y="16716"/>
                  <a:pt x="3799" y="16930"/>
                </a:cubicBezTo>
                <a:cubicBezTo>
                  <a:pt x="4039" y="17144"/>
                  <a:pt x="4375" y="17411"/>
                  <a:pt x="4545" y="17524"/>
                </a:cubicBezTo>
                <a:cubicBezTo>
                  <a:pt x="4715" y="17637"/>
                  <a:pt x="4867" y="17754"/>
                  <a:pt x="4882" y="17782"/>
                </a:cubicBezTo>
                <a:cubicBezTo>
                  <a:pt x="4896" y="17810"/>
                  <a:pt x="5150" y="17968"/>
                  <a:pt x="5445" y="18134"/>
                </a:cubicBezTo>
                <a:cubicBezTo>
                  <a:pt x="5740" y="18300"/>
                  <a:pt x="6053" y="18484"/>
                  <a:pt x="6141" y="18542"/>
                </a:cubicBezTo>
                <a:cubicBezTo>
                  <a:pt x="6229" y="18600"/>
                  <a:pt x="6437" y="18726"/>
                  <a:pt x="6601" y="18823"/>
                </a:cubicBezTo>
                <a:cubicBezTo>
                  <a:pt x="6766" y="18921"/>
                  <a:pt x="6972" y="19056"/>
                  <a:pt x="7060" y="19121"/>
                </a:cubicBezTo>
                <a:cubicBezTo>
                  <a:pt x="7149" y="19187"/>
                  <a:pt x="7324" y="19286"/>
                  <a:pt x="7450" y="19342"/>
                </a:cubicBezTo>
                <a:cubicBezTo>
                  <a:pt x="7576" y="19397"/>
                  <a:pt x="7701" y="19460"/>
                  <a:pt x="7726" y="19482"/>
                </a:cubicBezTo>
                <a:cubicBezTo>
                  <a:pt x="7816" y="19562"/>
                  <a:pt x="8487" y="19861"/>
                  <a:pt x="8575" y="19861"/>
                </a:cubicBezTo>
                <a:cubicBezTo>
                  <a:pt x="8624" y="19861"/>
                  <a:pt x="8732" y="19911"/>
                  <a:pt x="8815" y="19971"/>
                </a:cubicBezTo>
                <a:cubicBezTo>
                  <a:pt x="8897" y="20032"/>
                  <a:pt x="9002" y="20081"/>
                  <a:pt x="9047" y="20082"/>
                </a:cubicBezTo>
                <a:cubicBezTo>
                  <a:pt x="9093" y="20082"/>
                  <a:pt x="9399" y="20181"/>
                  <a:pt x="9728" y="20302"/>
                </a:cubicBezTo>
                <a:cubicBezTo>
                  <a:pt x="10057" y="20422"/>
                  <a:pt x="10388" y="20520"/>
                  <a:pt x="10463" y="20520"/>
                </a:cubicBezTo>
                <a:cubicBezTo>
                  <a:pt x="10538" y="20520"/>
                  <a:pt x="10657" y="20556"/>
                  <a:pt x="10728" y="20600"/>
                </a:cubicBezTo>
                <a:cubicBezTo>
                  <a:pt x="10798" y="20643"/>
                  <a:pt x="11050" y="20718"/>
                  <a:pt x="11288" y="20767"/>
                </a:cubicBezTo>
                <a:cubicBezTo>
                  <a:pt x="11526" y="20817"/>
                  <a:pt x="11784" y="20880"/>
                  <a:pt x="11861" y="20908"/>
                </a:cubicBezTo>
                <a:cubicBezTo>
                  <a:pt x="11939" y="20936"/>
                  <a:pt x="12074" y="20961"/>
                  <a:pt x="12160" y="20961"/>
                </a:cubicBezTo>
                <a:cubicBezTo>
                  <a:pt x="12302" y="20960"/>
                  <a:pt x="12507" y="20995"/>
                  <a:pt x="13419" y="21181"/>
                </a:cubicBezTo>
                <a:cubicBezTo>
                  <a:pt x="13571" y="21212"/>
                  <a:pt x="13891" y="21262"/>
                  <a:pt x="14130" y="21291"/>
                </a:cubicBezTo>
                <a:cubicBezTo>
                  <a:pt x="14370" y="21320"/>
                  <a:pt x="14753" y="21390"/>
                  <a:pt x="14980" y="21448"/>
                </a:cubicBezTo>
                <a:cubicBezTo>
                  <a:pt x="15496" y="21579"/>
                  <a:pt x="15935" y="21595"/>
                  <a:pt x="16012" y="21484"/>
                </a:cubicBezTo>
                <a:cubicBezTo>
                  <a:pt x="16042" y="21440"/>
                  <a:pt x="16054" y="21380"/>
                  <a:pt x="16039" y="21350"/>
                </a:cubicBezTo>
                <a:cubicBezTo>
                  <a:pt x="16024" y="21321"/>
                  <a:pt x="15994" y="21190"/>
                  <a:pt x="15971" y="21060"/>
                </a:cubicBezTo>
                <a:cubicBezTo>
                  <a:pt x="15888" y="20583"/>
                  <a:pt x="15735" y="19887"/>
                  <a:pt x="15692" y="19780"/>
                </a:cubicBezTo>
                <a:cubicBezTo>
                  <a:pt x="15667" y="19720"/>
                  <a:pt x="15629" y="19447"/>
                  <a:pt x="15607" y="19175"/>
                </a:cubicBezTo>
                <a:cubicBezTo>
                  <a:pt x="15580" y="18838"/>
                  <a:pt x="15531" y="18586"/>
                  <a:pt x="15450" y="18379"/>
                </a:cubicBezTo>
                <a:cubicBezTo>
                  <a:pt x="15385" y="18213"/>
                  <a:pt x="15307" y="17923"/>
                  <a:pt x="15276" y="17733"/>
                </a:cubicBezTo>
                <a:cubicBezTo>
                  <a:pt x="15246" y="17544"/>
                  <a:pt x="15203" y="17376"/>
                  <a:pt x="15181" y="17360"/>
                </a:cubicBezTo>
                <a:cubicBezTo>
                  <a:pt x="15159" y="17344"/>
                  <a:pt x="15140" y="17285"/>
                  <a:pt x="15140" y="17230"/>
                </a:cubicBezTo>
                <a:cubicBezTo>
                  <a:pt x="15140" y="17123"/>
                  <a:pt x="15020" y="16615"/>
                  <a:pt x="14952" y="16432"/>
                </a:cubicBezTo>
                <a:cubicBezTo>
                  <a:pt x="14929" y="16372"/>
                  <a:pt x="14889" y="16187"/>
                  <a:pt x="14861" y="16020"/>
                </a:cubicBezTo>
                <a:cubicBezTo>
                  <a:pt x="14782" y="15548"/>
                  <a:pt x="14742" y="15354"/>
                  <a:pt x="14665" y="15058"/>
                </a:cubicBezTo>
                <a:cubicBezTo>
                  <a:pt x="14580" y="14735"/>
                  <a:pt x="14408" y="13753"/>
                  <a:pt x="14364" y="13349"/>
                </a:cubicBezTo>
                <a:cubicBezTo>
                  <a:pt x="14348" y="13194"/>
                  <a:pt x="14306" y="13028"/>
                  <a:pt x="14274" y="12981"/>
                </a:cubicBezTo>
                <a:cubicBezTo>
                  <a:pt x="14195" y="12868"/>
                  <a:pt x="14004" y="12026"/>
                  <a:pt x="13966" y="11629"/>
                </a:cubicBezTo>
                <a:cubicBezTo>
                  <a:pt x="13943" y="11391"/>
                  <a:pt x="13952" y="11301"/>
                  <a:pt x="13999" y="11265"/>
                </a:cubicBezTo>
                <a:cubicBezTo>
                  <a:pt x="14111" y="11179"/>
                  <a:pt x="15457" y="11098"/>
                  <a:pt x="15891" y="11151"/>
                </a:cubicBezTo>
                <a:cubicBezTo>
                  <a:pt x="16262" y="11196"/>
                  <a:pt x="16314" y="11189"/>
                  <a:pt x="16532" y="11075"/>
                </a:cubicBezTo>
                <a:cubicBezTo>
                  <a:pt x="16772" y="10950"/>
                  <a:pt x="17220" y="10783"/>
                  <a:pt x="17844" y="10584"/>
                </a:cubicBezTo>
                <a:cubicBezTo>
                  <a:pt x="18031" y="10525"/>
                  <a:pt x="18207" y="10453"/>
                  <a:pt x="18235" y="10425"/>
                </a:cubicBezTo>
                <a:cubicBezTo>
                  <a:pt x="18264" y="10397"/>
                  <a:pt x="18432" y="10344"/>
                  <a:pt x="18608" y="10308"/>
                </a:cubicBezTo>
                <a:cubicBezTo>
                  <a:pt x="18785" y="10272"/>
                  <a:pt x="18980" y="10212"/>
                  <a:pt x="19043" y="10174"/>
                </a:cubicBezTo>
                <a:cubicBezTo>
                  <a:pt x="19106" y="10137"/>
                  <a:pt x="19265" y="10090"/>
                  <a:pt x="19395" y="10070"/>
                </a:cubicBezTo>
                <a:cubicBezTo>
                  <a:pt x="19525" y="10050"/>
                  <a:pt x="19753" y="9984"/>
                  <a:pt x="19901" y="9923"/>
                </a:cubicBezTo>
                <a:cubicBezTo>
                  <a:pt x="20048" y="9863"/>
                  <a:pt x="20303" y="9787"/>
                  <a:pt x="20467" y="9756"/>
                </a:cubicBezTo>
                <a:cubicBezTo>
                  <a:pt x="21040" y="9645"/>
                  <a:pt x="21178" y="9613"/>
                  <a:pt x="21252" y="9575"/>
                </a:cubicBezTo>
                <a:cubicBezTo>
                  <a:pt x="21351" y="9524"/>
                  <a:pt x="21569" y="9003"/>
                  <a:pt x="21569" y="8817"/>
                </a:cubicBezTo>
                <a:cubicBezTo>
                  <a:pt x="21569" y="8605"/>
                  <a:pt x="21442" y="8186"/>
                  <a:pt x="21300" y="7933"/>
                </a:cubicBezTo>
                <a:cubicBezTo>
                  <a:pt x="21233" y="7813"/>
                  <a:pt x="21123" y="7614"/>
                  <a:pt x="21054" y="7490"/>
                </a:cubicBezTo>
                <a:cubicBezTo>
                  <a:pt x="20985" y="7366"/>
                  <a:pt x="20883" y="7129"/>
                  <a:pt x="20828" y="6963"/>
                </a:cubicBezTo>
                <a:cubicBezTo>
                  <a:pt x="20678" y="6513"/>
                  <a:pt x="20162" y="5463"/>
                  <a:pt x="19961" y="5198"/>
                </a:cubicBezTo>
                <a:cubicBezTo>
                  <a:pt x="19784" y="4965"/>
                  <a:pt x="19676" y="4795"/>
                  <a:pt x="19611" y="4644"/>
                </a:cubicBezTo>
                <a:cubicBezTo>
                  <a:pt x="19572" y="4554"/>
                  <a:pt x="19471" y="4362"/>
                  <a:pt x="19384" y="4218"/>
                </a:cubicBezTo>
                <a:cubicBezTo>
                  <a:pt x="19207" y="3922"/>
                  <a:pt x="19198" y="3877"/>
                  <a:pt x="19301" y="3774"/>
                </a:cubicBezTo>
                <a:cubicBezTo>
                  <a:pt x="19358" y="3718"/>
                  <a:pt x="19369" y="3640"/>
                  <a:pt x="19350" y="3440"/>
                </a:cubicBezTo>
                <a:cubicBezTo>
                  <a:pt x="19330" y="3243"/>
                  <a:pt x="19252" y="3050"/>
                  <a:pt x="19028" y="2642"/>
                </a:cubicBezTo>
                <a:cubicBezTo>
                  <a:pt x="18866" y="2347"/>
                  <a:pt x="18687" y="2055"/>
                  <a:pt x="18631" y="1994"/>
                </a:cubicBezTo>
                <a:cubicBezTo>
                  <a:pt x="18476" y="1829"/>
                  <a:pt x="18087" y="1233"/>
                  <a:pt x="17798" y="717"/>
                </a:cubicBezTo>
                <a:cubicBezTo>
                  <a:pt x="17511" y="205"/>
                  <a:pt x="17346" y="55"/>
                  <a:pt x="17025" y="9"/>
                </a:cubicBezTo>
                <a:cubicBezTo>
                  <a:pt x="16958" y="0"/>
                  <a:pt x="16900" y="-3"/>
                  <a:pt x="16842" y="5"/>
                </a:cubicBezTo>
                <a:close/>
              </a:path>
            </a:pathLst>
          </a:custGeom>
        </p:spPr>
      </p:pic>
      <p:pic>
        <p:nvPicPr>
          <p:cNvPr id="618" name="Jerusalem pithos inscription drawing.jpeg" descr="Jerusalem pithos inscription drawing.jpeg"/>
          <p:cNvPicPr>
            <a:picLocks noChangeAspect="1"/>
          </p:cNvPicPr>
          <p:nvPr/>
        </p:nvPicPr>
        <p:blipFill>
          <a:blip r:embed="rId7">
            <a:extLst/>
          </a:blip>
          <a:stretch>
            <a:fillRect/>
          </a:stretch>
        </p:blipFill>
        <p:spPr>
          <a:xfrm>
            <a:off x="16067958" y="8739723"/>
            <a:ext cx="4694416" cy="4528451"/>
          </a:xfrm>
          <a:prstGeom prst="rect">
            <a:avLst/>
          </a:prstGeom>
        </p:spPr>
      </p:pic>
      <p:sp>
        <p:nvSpPr>
          <p:cNvPr id="619" name="Jerusalem Pithos Inscription"/>
          <p:cNvSpPr/>
          <p:nvPr/>
        </p:nvSpPr>
        <p:spPr>
          <a:xfrm>
            <a:off x="8063547" y="12056867"/>
            <a:ext cx="7123037" cy="8036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marL="81280" marR="81280" algn="l" defTabSz="1821656">
              <a:defRPr sz="4600">
                <a:solidFill>
                  <a:srgbClr val="631022"/>
                </a:solidFill>
                <a:uFill>
                  <a:solidFill>
                    <a:srgbClr val="FFFFFF"/>
                  </a:solidFill>
                </a:uFill>
                <a:latin typeface="Times New Roman"/>
                <a:ea typeface="Times New Roman"/>
                <a:cs typeface="Times New Roman"/>
                <a:sym typeface="Times New Roman"/>
              </a:defRPr>
            </a:lvl1pPr>
          </a:lstStyle>
          <a:p>
            <a:pPr/>
            <a:r>
              <a:t>Jerusalem Pithos Inscription</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21" name="Southern Temple Mount excavations from east, df 102601.jpg" descr="Southern Temple Mount excavations from east, df 102601.jpg"/>
          <p:cNvPicPr>
            <a:picLocks noChangeAspect="0"/>
          </p:cNvPicPr>
          <p:nvPr/>
        </p:nvPicPr>
        <p:blipFill>
          <a:blip r:embed="rId3">
            <a:extLst/>
          </a:blip>
          <a:stretch>
            <a:fillRect/>
          </a:stretch>
        </p:blipFill>
        <p:spPr>
          <a:xfrm>
            <a:off x="3089275" y="0"/>
            <a:ext cx="18205451" cy="12198350"/>
          </a:xfrm>
          <a:prstGeom prst="rect">
            <a:avLst/>
          </a:prstGeom>
          <a:ln w="12700">
            <a:miter lim="400000"/>
          </a:ln>
        </p:spPr>
      </p:pic>
      <p:sp>
        <p:nvSpPr>
          <p:cNvPr id="622" name="Southern Temple Mount/Ophel excavations from east"/>
          <p:cNvSpPr/>
          <p:nvPr/>
        </p:nvSpPr>
        <p:spPr>
          <a:xfrm>
            <a:off x="3048000" y="12436078"/>
            <a:ext cx="18305860" cy="9525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buClr>
                <a:srgbClr val="FFFFFF"/>
              </a:buClr>
              <a:buFont typeface="Arial"/>
              <a:defRPr sz="5600">
                <a:solidFill>
                  <a:srgbClr val="FFFFFF"/>
                </a:solidFill>
                <a:latin typeface="Garamond"/>
                <a:ea typeface="Garamond"/>
                <a:cs typeface="Garamond"/>
                <a:sym typeface="Garamond"/>
              </a:defRPr>
            </a:lvl1pPr>
          </a:lstStyle>
          <a:p>
            <a:pPr/>
            <a:r>
              <a:t>Southern Temple Mount/Ophel excavations from east</a:t>
            </a:r>
          </a:p>
        </p:txBody>
      </p:sp>
      <p:grpSp>
        <p:nvGrpSpPr>
          <p:cNvPr id="627" name="Group"/>
          <p:cNvGrpSpPr/>
          <p:nvPr/>
        </p:nvGrpSpPr>
        <p:grpSpPr>
          <a:xfrm>
            <a:off x="3655218" y="918964"/>
            <a:ext cx="2286001" cy="930276"/>
            <a:chOff x="0" y="17065"/>
            <a:chExt cx="2286000" cy="930275"/>
          </a:xfrm>
        </p:grpSpPr>
        <p:sp>
          <p:nvSpPr>
            <p:cNvPr id="623" name="Line"/>
            <p:cNvSpPr/>
            <p:nvPr/>
          </p:nvSpPr>
          <p:spPr>
            <a:xfrm flipV="1">
              <a:off x="0" y="616148"/>
              <a:ext cx="2286000" cy="3176"/>
            </a:xfrm>
            <a:prstGeom prst="line">
              <a:avLst/>
            </a:prstGeom>
            <a:noFill/>
            <a:ln w="38100" cap="flat">
              <a:solidFill>
                <a:srgbClr val="F53825"/>
              </a:solidFill>
              <a:prstDash val="solid"/>
              <a:round/>
              <a:tailEnd type="triangle" w="med" len="med"/>
            </a:ln>
            <a:effectLst>
              <a:outerShdw sx="100000" sy="100000" kx="0" ky="0" algn="b" rotWithShape="0" blurRad="88900" dist="139700" dir="8100000">
                <a:srgbClr val="407AAA">
                  <a:alpha val="50000"/>
                </a:srgbClr>
              </a:outerShdw>
            </a:effectLst>
          </p:spPr>
          <p:txBody>
            <a:bodyPr wrap="square" lIns="0" tIns="0" rIns="0" bIns="0" numCol="1" anchor="t">
              <a:noAutofit/>
            </a:bodyPr>
            <a:lstStyle/>
            <a:p>
              <a:pPr algn="l" defTabSz="642937">
                <a:defRPr sz="1600">
                  <a:latin typeface="Helvetica"/>
                  <a:ea typeface="Helvetica"/>
                  <a:cs typeface="Helvetica"/>
                  <a:sym typeface="Helvetica"/>
                </a:defRPr>
              </a:pPr>
            </a:p>
          </p:txBody>
        </p:sp>
        <p:grpSp>
          <p:nvGrpSpPr>
            <p:cNvPr id="626" name="Group"/>
            <p:cNvGrpSpPr/>
            <p:nvPr/>
          </p:nvGrpSpPr>
          <p:grpSpPr>
            <a:xfrm>
              <a:off x="464343" y="17065"/>
              <a:ext cx="1375173" cy="930276"/>
              <a:chOff x="0" y="17065"/>
              <a:chExt cx="1375171" cy="930275"/>
            </a:xfrm>
          </p:grpSpPr>
          <p:sp>
            <p:nvSpPr>
              <p:cNvPr id="624" name="Oval"/>
              <p:cNvSpPr/>
              <p:nvPr/>
            </p:nvSpPr>
            <p:spPr>
              <a:xfrm>
                <a:off x="0" y="288726"/>
                <a:ext cx="1375172" cy="607220"/>
              </a:xfrm>
              <a:prstGeom prst="ellipse">
                <a:avLst/>
              </a:prstGeom>
              <a:solidFill>
                <a:srgbClr val="F3E700">
                  <a:alpha val="50195"/>
                </a:srgbClr>
              </a:solidFill>
              <a:ln w="25400" cap="flat">
                <a:solidFill>
                  <a:srgbClr val="4180FF"/>
                </a:solidFill>
                <a:prstDash val="solid"/>
                <a:round/>
              </a:ln>
              <a:effectLst>
                <a:outerShdw sx="100000" sy="100000" kx="0" ky="0" algn="b" rotWithShape="0" blurRad="241300" dist="571500" dir="5400000">
                  <a:srgbClr val="000000">
                    <a:alpha val="68000"/>
                  </a:srgbClr>
                </a:outerShdw>
              </a:effectLst>
            </p:spPr>
            <p:txBody>
              <a:bodyPr wrap="square" lIns="71437" tIns="71437" rIns="71437" bIns="71437" numCol="1" anchor="ctr">
                <a:noAutofit/>
              </a:bodyPr>
              <a:lstStyle/>
              <a:p>
                <a:pPr>
                  <a:defRPr>
                    <a:solidFill>
                      <a:srgbClr val="FFFFFF"/>
                    </a:solidFill>
                    <a:latin typeface="American Typewriter"/>
                    <a:ea typeface="American Typewriter"/>
                    <a:cs typeface="American Typewriter"/>
                    <a:sym typeface="American Typewriter"/>
                  </a:defRPr>
                </a:pPr>
              </a:p>
            </p:txBody>
          </p:sp>
          <p:sp>
            <p:nvSpPr>
              <p:cNvPr id="625" name="N"/>
              <p:cNvSpPr/>
              <p:nvPr/>
            </p:nvSpPr>
            <p:spPr>
              <a:xfrm>
                <a:off x="207962" y="17065"/>
                <a:ext cx="946548" cy="9302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lvl1pPr>
                  <a:buClr>
                    <a:srgbClr val="000000"/>
                  </a:buClr>
                  <a:buFont typeface="Helvetica"/>
                  <a:defRPr b="1" sz="5200">
                    <a:uFill>
                      <a:solidFill>
                        <a:srgbClr val="000000"/>
                      </a:solidFill>
                    </a:uFill>
                    <a:latin typeface="Helvetica"/>
                    <a:ea typeface="Helvetica"/>
                    <a:cs typeface="Helvetica"/>
                    <a:sym typeface="Helvetica"/>
                  </a:defRPr>
                </a:lvl1pPr>
              </a:lstStyle>
              <a:p>
                <a:pPr/>
                <a:r>
                  <a:t>N</a:t>
                </a:r>
              </a:p>
            </p:txBody>
          </p:sp>
        </p:grpSp>
      </p:gr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31" name="Southern Temple Mount Excavations aerial from sw, tb q010703.jpg" descr="Southern Temple Mount Excavations aerial from sw, tb q010703.jpg"/>
          <p:cNvPicPr>
            <a:picLocks noChangeAspect="0"/>
          </p:cNvPicPr>
          <p:nvPr/>
        </p:nvPicPr>
        <p:blipFill>
          <a:blip r:embed="rId3">
            <a:extLst/>
          </a:blip>
          <a:stretch>
            <a:fillRect/>
          </a:stretch>
        </p:blipFill>
        <p:spPr>
          <a:xfrm>
            <a:off x="3048000" y="0"/>
            <a:ext cx="18288000" cy="13722351"/>
          </a:xfrm>
          <a:prstGeom prst="rect">
            <a:avLst/>
          </a:prstGeom>
          <a:ln w="12700">
            <a:miter lim="400000"/>
          </a:ln>
        </p:spPr>
      </p:pic>
      <p:grpSp>
        <p:nvGrpSpPr>
          <p:cNvPr id="634" name="Group"/>
          <p:cNvGrpSpPr/>
          <p:nvPr/>
        </p:nvGrpSpPr>
        <p:grpSpPr>
          <a:xfrm>
            <a:off x="3048000" y="12805171"/>
            <a:ext cx="18288000" cy="910829"/>
            <a:chOff x="0" y="0"/>
            <a:chExt cx="18288000" cy="910828"/>
          </a:xfrm>
        </p:grpSpPr>
        <p:sp>
          <p:nvSpPr>
            <p:cNvPr id="632" name="Rectangle"/>
            <p:cNvSpPr/>
            <p:nvPr/>
          </p:nvSpPr>
          <p:spPr>
            <a:xfrm>
              <a:off x="0" y="0"/>
              <a:ext cx="18288000" cy="910829"/>
            </a:xfrm>
            <a:prstGeom prst="rect">
              <a:avLst/>
            </a:prstGeom>
            <a:solidFill>
              <a:srgbClr val="FFFFFF">
                <a:alpha val="50195"/>
              </a:srgbClr>
            </a:solidFill>
            <a:ln w="12700" cap="flat">
              <a:noFill/>
              <a:miter lim="400000"/>
            </a:ln>
            <a:effectLst/>
          </p:spPr>
          <p:txBody>
            <a:bodyPr wrap="square" lIns="71437" tIns="71437" rIns="71437" bIns="71437" numCol="1" anchor="ctr">
              <a:noAutofit/>
            </a:bodyPr>
            <a:lstStyle/>
            <a:p>
              <a:pPr marL="81280" marR="81280" algn="l" defTabSz="1821656">
                <a:defRPr sz="4600">
                  <a:solidFill>
                    <a:srgbClr val="FFFFFF"/>
                  </a:solidFill>
                  <a:uFill>
                    <a:solidFill>
                      <a:srgbClr val="FFFFFF"/>
                    </a:solidFill>
                  </a:uFill>
                  <a:latin typeface="Times New Roman"/>
                  <a:ea typeface="Times New Roman"/>
                  <a:cs typeface="Times New Roman"/>
                  <a:sym typeface="Times New Roman"/>
                </a:defRPr>
              </a:pPr>
            </a:p>
          </p:txBody>
        </p:sp>
        <p:sp>
          <p:nvSpPr>
            <p:cNvPr id="633" name="Southern Temple Mount/Ophel Excavations aerial from southwest"/>
            <p:cNvSpPr/>
            <p:nvPr/>
          </p:nvSpPr>
          <p:spPr>
            <a:xfrm>
              <a:off x="0" y="0"/>
              <a:ext cx="18288000" cy="6889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spAutoFit/>
            </a:bodyPr>
            <a:lstStyle>
              <a:lvl1pPr marL="81280" marR="81280" defTabSz="1821656">
                <a:buClr>
                  <a:srgbClr val="000000"/>
                </a:buClr>
                <a:buFont typeface="Garamond"/>
                <a:defRPr b="1" sz="3800">
                  <a:uFill>
                    <a:solidFill>
                      <a:srgbClr val="000000"/>
                    </a:solidFill>
                  </a:uFill>
                  <a:latin typeface="Garamond"/>
                  <a:ea typeface="Garamond"/>
                  <a:cs typeface="Garamond"/>
                  <a:sym typeface="Garamond"/>
                </a:defRPr>
              </a:lvl1pPr>
            </a:lstStyle>
            <a:p>
              <a:pPr/>
              <a:r>
                <a:t>Southern Temple Mount/Ophel Excavations aerial from southwest</a:t>
              </a:r>
            </a:p>
          </p:txBody>
        </p:sp>
      </p:grpSp>
      <p:sp>
        <p:nvSpPr>
          <p:cNvPr id="635" name="Oval"/>
          <p:cNvSpPr/>
          <p:nvPr/>
        </p:nvSpPr>
        <p:spPr>
          <a:xfrm>
            <a:off x="15996046" y="7161609"/>
            <a:ext cx="2589611" cy="2286001"/>
          </a:xfrm>
          <a:prstGeom prst="ellipse">
            <a:avLst/>
          </a:prstGeom>
          <a:ln w="25400">
            <a:solidFill>
              <a:srgbClr val="FF2600"/>
            </a:solidFill>
          </a:ln>
        </p:spPr>
        <p:txBody>
          <a:bodyPr lIns="71437" tIns="71437" rIns="71437" bIns="71437" anchor="ctr"/>
          <a:lstStyle/>
          <a:p>
            <a:pPr marL="81280" marR="81280" algn="l" defTabSz="1821656">
              <a:defRPr sz="4600">
                <a:solidFill>
                  <a:srgbClr val="FFFFFF"/>
                </a:solidFill>
                <a:uFill>
                  <a:solidFill>
                    <a:srgbClr val="FFFFFF"/>
                  </a:solidFill>
                </a:uFill>
                <a:latin typeface="Times New Roman"/>
                <a:ea typeface="Times New Roman"/>
                <a:cs typeface="Times New Roman"/>
                <a:sym typeface="Times New Roman"/>
              </a:defRPr>
            </a:pPr>
          </a:p>
        </p:txBody>
      </p:sp>
      <p:grpSp>
        <p:nvGrpSpPr>
          <p:cNvPr id="640" name="Group"/>
          <p:cNvGrpSpPr/>
          <p:nvPr/>
        </p:nvGrpSpPr>
        <p:grpSpPr>
          <a:xfrm>
            <a:off x="18585656" y="1214437"/>
            <a:ext cx="1678782" cy="1071563"/>
            <a:chOff x="0" y="0"/>
            <a:chExt cx="1678781" cy="1071562"/>
          </a:xfrm>
        </p:grpSpPr>
        <p:sp>
          <p:nvSpPr>
            <p:cNvPr id="636" name="Line"/>
            <p:cNvSpPr/>
            <p:nvPr/>
          </p:nvSpPr>
          <p:spPr>
            <a:xfrm flipH="1" flipV="1">
              <a:off x="0" y="0"/>
              <a:ext cx="1678782" cy="1071563"/>
            </a:xfrm>
            <a:prstGeom prst="line">
              <a:avLst/>
            </a:prstGeom>
            <a:noFill/>
            <a:ln w="38100" cap="flat">
              <a:solidFill>
                <a:srgbClr val="F53825"/>
              </a:solidFill>
              <a:prstDash val="solid"/>
              <a:round/>
              <a:tailEnd type="triangle" w="med" len="med"/>
            </a:ln>
            <a:effectLst>
              <a:outerShdw sx="100000" sy="100000" kx="0" ky="0" algn="b" rotWithShape="0" blurRad="88900" dist="139700" dir="8100000">
                <a:srgbClr val="407AAA">
                  <a:alpha val="50000"/>
                </a:srgbClr>
              </a:outerShdw>
            </a:effectLst>
          </p:spPr>
          <p:txBody>
            <a:bodyPr wrap="square" lIns="0" tIns="0" rIns="0" bIns="0" numCol="1" anchor="t">
              <a:noAutofit/>
            </a:bodyPr>
            <a:lstStyle/>
            <a:p>
              <a:pPr algn="l" defTabSz="642937">
                <a:defRPr sz="1600">
                  <a:latin typeface="Helvetica"/>
                  <a:ea typeface="Helvetica"/>
                  <a:cs typeface="Helvetica"/>
                  <a:sym typeface="Helvetica"/>
                </a:defRPr>
              </a:pPr>
            </a:p>
          </p:txBody>
        </p:sp>
        <p:grpSp>
          <p:nvGrpSpPr>
            <p:cNvPr id="639" name="Group"/>
            <p:cNvGrpSpPr/>
            <p:nvPr/>
          </p:nvGrpSpPr>
          <p:grpSpPr>
            <a:xfrm>
              <a:off x="160734" y="33337"/>
              <a:ext cx="1375173" cy="930276"/>
              <a:chOff x="0" y="0"/>
              <a:chExt cx="1375171" cy="930275"/>
            </a:xfrm>
          </p:grpSpPr>
          <p:sp>
            <p:nvSpPr>
              <p:cNvPr id="637" name="Oval"/>
              <p:cNvSpPr/>
              <p:nvPr/>
            </p:nvSpPr>
            <p:spPr>
              <a:xfrm>
                <a:off x="0" y="270271"/>
                <a:ext cx="1375172" cy="607220"/>
              </a:xfrm>
              <a:prstGeom prst="ellipse">
                <a:avLst/>
              </a:prstGeom>
              <a:solidFill>
                <a:srgbClr val="F3E700">
                  <a:alpha val="50195"/>
                </a:srgbClr>
              </a:solidFill>
              <a:ln w="25400" cap="flat">
                <a:solidFill>
                  <a:srgbClr val="4180FF"/>
                </a:solidFill>
                <a:prstDash val="solid"/>
                <a:round/>
              </a:ln>
              <a:effectLst/>
            </p:spPr>
            <p:txBody>
              <a:bodyPr wrap="square" lIns="71437" tIns="71437" rIns="71437" bIns="71437" numCol="1" anchor="ctr">
                <a:noAutofit/>
              </a:bodyPr>
              <a:lstStyle/>
              <a:p>
                <a:pPr marL="81280" marR="81280" algn="l" defTabSz="1821656">
                  <a:defRPr sz="4600">
                    <a:solidFill>
                      <a:srgbClr val="FFFFFF"/>
                    </a:solidFill>
                    <a:uFill>
                      <a:solidFill>
                        <a:srgbClr val="FFFFFF"/>
                      </a:solidFill>
                    </a:uFill>
                    <a:latin typeface="Times New Roman"/>
                    <a:ea typeface="Times New Roman"/>
                    <a:cs typeface="Times New Roman"/>
                    <a:sym typeface="Times New Roman"/>
                  </a:defRPr>
                </a:pPr>
              </a:p>
            </p:txBody>
          </p:sp>
          <p:sp>
            <p:nvSpPr>
              <p:cNvPr id="638" name="N"/>
              <p:cNvSpPr/>
              <p:nvPr/>
            </p:nvSpPr>
            <p:spPr>
              <a:xfrm>
                <a:off x="211535" y="0"/>
                <a:ext cx="946547" cy="9302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spAutoFit/>
              </a:bodyPr>
              <a:lstStyle>
                <a:lvl1pPr marL="81280" marR="81280" algn="l" defTabSz="1821656">
                  <a:buClr>
                    <a:srgbClr val="FFFFFF"/>
                  </a:buClr>
                  <a:buFont typeface="Helvetica"/>
                  <a:defRPr b="1" sz="5200">
                    <a:solidFill>
                      <a:srgbClr val="FFFFFF"/>
                    </a:solidFill>
                    <a:uFill>
                      <a:solidFill>
                        <a:srgbClr val="FFFFFF"/>
                      </a:solidFill>
                    </a:uFill>
                    <a:latin typeface="Helvetica"/>
                    <a:ea typeface="Helvetica"/>
                    <a:cs typeface="Helvetica"/>
                    <a:sym typeface="Helvetica"/>
                  </a:defRPr>
                </a:lvl1pPr>
              </a:lstStyle>
              <a:p>
                <a:pPr/>
                <a:r>
                  <a:t>N</a:t>
                </a:r>
              </a:p>
            </p:txBody>
          </p:sp>
        </p:grpSp>
      </p:gr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44" name="new wall and gate view 1.jpg" descr="new wall and gate view 1.jpg"/>
          <p:cNvPicPr>
            <a:picLocks noChangeAspect="1"/>
          </p:cNvPicPr>
          <p:nvPr/>
        </p:nvPicPr>
        <p:blipFill>
          <a:blip r:embed="rId2">
            <a:extLst/>
          </a:blip>
          <a:srcRect l="1093" t="14675" r="0" b="7996"/>
          <a:stretch>
            <a:fillRect/>
          </a:stretch>
        </p:blipFill>
        <p:spPr>
          <a:xfrm>
            <a:off x="3119437" y="0"/>
            <a:ext cx="8079534" cy="13644563"/>
          </a:xfrm>
          <a:prstGeom prst="rect">
            <a:avLst/>
          </a:prstGeom>
          <a:ln w="12700">
            <a:miter lim="400000"/>
          </a:ln>
        </p:spPr>
      </p:pic>
      <p:pic>
        <p:nvPicPr>
          <p:cNvPr id="645" name="DSC_5705.jpg" descr="DSC_5705.jpg"/>
          <p:cNvPicPr>
            <a:picLocks noChangeAspect="1"/>
          </p:cNvPicPr>
          <p:nvPr/>
        </p:nvPicPr>
        <p:blipFill>
          <a:blip r:embed="rId3">
            <a:extLst/>
          </a:blip>
          <a:stretch>
            <a:fillRect/>
          </a:stretch>
        </p:blipFill>
        <p:spPr>
          <a:xfrm>
            <a:off x="12268482" y="0"/>
            <a:ext cx="9079562" cy="13644563"/>
          </a:xfrm>
          <a:prstGeom prst="rect">
            <a:avLst/>
          </a:prstGeom>
          <a:ln w="12700">
            <a:miter lim="400000"/>
          </a:ln>
        </p:spPr>
      </p:pic>
      <p:pic>
        <p:nvPicPr>
          <p:cNvPr id="646" name="new wall and gate plan 1.jpg" descr="new wall and gate plan 1.jpg"/>
          <p:cNvPicPr>
            <a:picLocks noChangeAspect="1"/>
          </p:cNvPicPr>
          <p:nvPr/>
        </p:nvPicPr>
        <p:blipFill>
          <a:blip r:embed="rId4">
            <a:extLst/>
          </a:blip>
          <a:stretch>
            <a:fillRect/>
          </a:stretch>
        </p:blipFill>
        <p:spPr>
          <a:xfrm>
            <a:off x="9205715" y="0"/>
            <a:ext cx="5954937" cy="5003800"/>
          </a:xfrm>
          <a:prstGeom prst="rect">
            <a:avLst/>
          </a:prstGeom>
          <a:ln w="12700">
            <a:miter lim="400000"/>
          </a:ln>
          <a:effectLst>
            <a:outerShdw sx="100000" sy="100000" kx="0" ky="0" algn="b" rotWithShape="0" blurRad="241300" dist="25400" dir="19260000">
              <a:srgbClr val="000000">
                <a:alpha val="75000"/>
              </a:srgbClr>
            </a:outerShdw>
          </a:effectLst>
        </p:spPr>
      </p:pic>
      <p:sp>
        <p:nvSpPr>
          <p:cNvPr id="647" name="Rectangle"/>
          <p:cNvSpPr/>
          <p:nvPr/>
        </p:nvSpPr>
        <p:spPr>
          <a:xfrm>
            <a:off x="11174015" y="9965531"/>
            <a:ext cx="4750595" cy="3286126"/>
          </a:xfrm>
          <a:prstGeom prst="rect">
            <a:avLst/>
          </a:prstGeom>
          <a:solidFill>
            <a:srgbClr val="85ABDA"/>
          </a:solidFill>
          <a:ln w="12700">
            <a:miter lim="400000"/>
          </a:ln>
          <a:effectLst>
            <a:outerShdw sx="100000" sy="100000" kx="0" ky="0" algn="b" rotWithShape="0" blurRad="241300" dist="571500" dir="5400000">
              <a:srgbClr val="000000">
                <a:alpha val="68000"/>
              </a:srgbClr>
            </a:outerShdw>
          </a:effectLst>
        </p:spPr>
        <p:txBody>
          <a:bodyPr lIns="71437" tIns="71437" rIns="71437" bIns="71437" anchor="ctr"/>
          <a:lstStyle/>
          <a:p>
            <a:pPr>
              <a:defRPr>
                <a:solidFill>
                  <a:srgbClr val="FFFFFF"/>
                </a:solidFill>
                <a:latin typeface="American Typewriter"/>
                <a:ea typeface="American Typewriter"/>
                <a:cs typeface="American Typewriter"/>
                <a:sym typeface="American Typewriter"/>
              </a:defRPr>
            </a:pPr>
          </a:p>
        </p:txBody>
      </p:sp>
      <p:sp>
        <p:nvSpPr>
          <p:cNvPr id="648" name="Solomon built...the house of the LORD and his own house, the Millo and the wall of Jerusalem…"/>
          <p:cNvSpPr/>
          <p:nvPr/>
        </p:nvSpPr>
        <p:spPr>
          <a:xfrm>
            <a:off x="11281171" y="9955807"/>
            <a:ext cx="4536283" cy="3216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sz="3800">
                <a:solidFill>
                  <a:srgbClr val="FFFFFF"/>
                </a:solidFill>
                <a:uFill>
                  <a:solidFill>
                    <a:srgbClr val="FFFFFF"/>
                  </a:solidFill>
                </a:uFill>
                <a:latin typeface="Garamond"/>
                <a:ea typeface="Garamond"/>
                <a:cs typeface="Garamond"/>
                <a:sym typeface="Garamond"/>
              </a:defRPr>
            </a:pPr>
            <a:r>
              <a:t>Solomon built...the house of the LORD and his own house, the Millo and the wall of Jerusalem</a:t>
            </a:r>
            <a:endParaRPr sz="1800">
              <a:solidFill>
                <a:srgbClr val="000000"/>
              </a:solidFill>
            </a:endParaRPr>
          </a:p>
          <a:p>
            <a:pPr algn="l">
              <a:defRPr sz="3800">
                <a:solidFill>
                  <a:srgbClr val="FFFFFF"/>
                </a:solidFill>
                <a:latin typeface="Garamond"/>
                <a:ea typeface="Garamond"/>
                <a:cs typeface="Garamond"/>
                <a:sym typeface="Garamond"/>
              </a:defRPr>
            </a:pPr>
            <a:r>
              <a:rPr sz="1800">
                <a:solidFill>
                  <a:srgbClr val="000000"/>
                </a:solidFill>
              </a:rPr>
              <a:t>                                        </a:t>
            </a:r>
            <a:r>
              <a:rPr sz="2400">
                <a:solidFill>
                  <a:srgbClr val="000000"/>
                </a:solidFill>
              </a:rPr>
              <a:t>1 Kgs 9:15</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0"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651" name="Conclusions"/>
          <p:cNvSpPr/>
          <p:nvPr>
            <p:ph type="body" sz="quarter" idx="1"/>
          </p:nvPr>
        </p:nvSpPr>
        <p:spPr>
          <a:xfrm>
            <a:off x="1225652" y="3273485"/>
            <a:ext cx="20663728" cy="1274574"/>
          </a:xfrm>
          <a:prstGeom prst="rect">
            <a:avLst/>
          </a:prstGeom>
        </p:spPr>
        <p:txBody>
          <a:bodyPr>
            <a:normAutofit fontScale="100000" lnSpcReduction="0"/>
          </a:bodyPr>
          <a:lstStyle>
            <a:lvl1pPr>
              <a:defRPr b="1">
                <a:solidFill>
                  <a:srgbClr val="6D0020"/>
                </a:solidFill>
              </a:defRPr>
            </a:lvl1pPr>
          </a:lstStyle>
          <a:p>
            <a:pPr>
              <a:defRPr b="0">
                <a:solidFill>
                  <a:srgbClr val="000000"/>
                </a:solidFill>
              </a:defRPr>
            </a:pPr>
            <a:r>
              <a:rPr b="1">
                <a:solidFill>
                  <a:srgbClr val="6D0020"/>
                </a:solidFill>
              </a:rPr>
              <a:t>Conclusions</a:t>
            </a:r>
          </a:p>
        </p:txBody>
      </p:sp>
      <p:sp>
        <p:nvSpPr>
          <p:cNvPr id="652" name="The Days of David and Solomon"/>
          <p:cNvSpPr/>
          <p:nvPr/>
        </p:nvSpPr>
        <p:spPr>
          <a:xfrm>
            <a:off x="1226858" y="1646946"/>
            <a:ext cx="18201405"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a:t>
            </a:r>
          </a:p>
        </p:txBody>
      </p:sp>
      <p:sp>
        <p:nvSpPr>
          <p:cNvPr id="653" name="Use an appropriate theory for understanding the ancient Near East and ancient Israel in particular. Understand the context.…"/>
          <p:cNvSpPr/>
          <p:nvPr/>
        </p:nvSpPr>
        <p:spPr>
          <a:xfrm>
            <a:off x="1101424" y="4155477"/>
            <a:ext cx="22181151" cy="8931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881944" indent="-881944" algn="l">
              <a:spcBef>
                <a:spcPts val="1600"/>
              </a:spcBef>
              <a:buSzPct val="100000"/>
              <a:buAutoNum type="arabicPeriod" startAt="1"/>
              <a:defRPr sz="4500">
                <a:latin typeface="Georgia"/>
                <a:ea typeface="Georgia"/>
                <a:cs typeface="Georgia"/>
                <a:sym typeface="Georgia"/>
              </a:defRPr>
            </a:pPr>
            <a:r>
              <a:t>Use an appropriate theory for understanding the ancient Near East and ancient Israel in particular. Understand the context.</a:t>
            </a:r>
          </a:p>
          <a:p>
            <a:pPr marL="881944" indent="-881944" algn="l">
              <a:spcBef>
                <a:spcPts val="1600"/>
              </a:spcBef>
              <a:buSzPct val="100000"/>
              <a:buAutoNum type="arabicPeriod" startAt="1"/>
              <a:defRPr sz="4500">
                <a:latin typeface="Georgia"/>
                <a:ea typeface="Georgia"/>
                <a:cs typeface="Georgia"/>
                <a:sym typeface="Georgia"/>
              </a:defRPr>
            </a:pPr>
            <a:r>
              <a:t>Match our expectations to our theory</a:t>
            </a:r>
          </a:p>
          <a:p>
            <a:pPr marL="881944" indent="-881944" algn="l">
              <a:spcBef>
                <a:spcPts val="1600"/>
              </a:spcBef>
              <a:buSzPct val="100000"/>
              <a:buAutoNum type="arabicPeriod" startAt="1"/>
              <a:defRPr sz="4500">
                <a:latin typeface="Georgia"/>
                <a:ea typeface="Georgia"/>
                <a:cs typeface="Georgia"/>
                <a:sym typeface="Georgia"/>
              </a:defRPr>
            </a:pPr>
            <a:r>
              <a:t>A reading of the biblical texts must be attuned to a given text’s genre, our hermeneutics, and the available comparative ancient literature</a:t>
            </a:r>
          </a:p>
          <a:p>
            <a:pPr marL="881944" indent="-881944" algn="l">
              <a:spcBef>
                <a:spcPts val="1600"/>
              </a:spcBef>
              <a:buSzPct val="100000"/>
              <a:buAutoNum type="arabicPeriod" startAt="1"/>
              <a:defRPr sz="4500">
                <a:latin typeface="Georgia"/>
                <a:ea typeface="Georgia"/>
                <a:cs typeface="Georgia"/>
                <a:sym typeface="Georgia"/>
              </a:defRPr>
            </a:pPr>
            <a:r>
              <a:t>Interpretation of the archaeological remains requires a theoretically informed hermeneutic so the best model of ancient society can be allowed to speak for itself (as much as possible)</a:t>
            </a:r>
          </a:p>
          <a:p>
            <a:pPr marL="881944" indent="-881944" algn="l">
              <a:spcBef>
                <a:spcPts val="1600"/>
              </a:spcBef>
              <a:buSzPct val="100000"/>
              <a:buAutoNum type="arabicPeriod" startAt="1"/>
              <a:defRPr sz="4500">
                <a:latin typeface="Georgia"/>
                <a:ea typeface="Georgia"/>
                <a:cs typeface="Georgia"/>
                <a:sym typeface="Georgia"/>
              </a:defRPr>
            </a:pPr>
            <a:r>
              <a:t>When points 1-4 are considered, many disparities noted by biblical scholars and archaeologists become resolvable</a:t>
            </a:r>
          </a:p>
          <a:p>
            <a:pPr marL="881944" indent="-881944" algn="l">
              <a:spcBef>
                <a:spcPts val="1600"/>
              </a:spcBef>
              <a:buSzPct val="100000"/>
              <a:buAutoNum type="arabicPeriod" startAt="1"/>
              <a:defRPr sz="4500">
                <a:latin typeface="Georgia"/>
                <a:ea typeface="Georgia"/>
                <a:cs typeface="Georgia"/>
                <a:sym typeface="Georgia"/>
              </a:defRPr>
            </a:pPr>
            <a:r>
              <a:t>When points 1-4 are considered, a literarily viable, historically reliable, and archaeologically verifiable portrait of the United Monarchy is possible.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3" name="The United Monarchy in Text…"/>
          <p:cNvSpPr/>
          <p:nvPr>
            <p:ph type="body" idx="1"/>
          </p:nvPr>
        </p:nvSpPr>
        <p:spPr>
          <a:xfrm>
            <a:off x="1225652" y="3273485"/>
            <a:ext cx="17015927" cy="8981442"/>
          </a:xfrm>
          <a:prstGeom prst="rect">
            <a:avLst/>
          </a:prstGeom>
        </p:spPr>
        <p:txBody>
          <a:bodyPr>
            <a:normAutofit fontScale="100000" lnSpcReduction="0"/>
          </a:bodyPr>
          <a:lstStyle/>
          <a:p>
            <a:pPr/>
            <a:r>
              <a:rPr b="1">
                <a:solidFill>
                  <a:srgbClr val="6D0020"/>
                </a:solidFill>
              </a:rPr>
              <a:t>The United Monarchy in Text</a:t>
            </a:r>
            <a:endParaRPr>
              <a:latin typeface="Georgia"/>
              <a:ea typeface="Georgia"/>
              <a:cs typeface="Georgia"/>
              <a:sym typeface="Georgia"/>
            </a:endParaRPr>
          </a:p>
          <a:p>
            <a:pPr>
              <a:buSzPct val="100000"/>
              <a:buFont typeface="Arial"/>
              <a:buChar char="•"/>
            </a:pPr>
            <a:endParaRPr>
              <a:latin typeface="Georgia"/>
              <a:ea typeface="Georgia"/>
              <a:cs typeface="Georgia"/>
              <a:sym typeface="Georgia"/>
            </a:endParaRPr>
          </a:p>
          <a:p>
            <a:pPr>
              <a:buSzPct val="100000"/>
              <a:buFont typeface="Arial"/>
              <a:buChar char="•"/>
            </a:pPr>
            <a:endParaRPr>
              <a:latin typeface="Georgia"/>
              <a:ea typeface="Georgia"/>
              <a:cs typeface="Georgia"/>
              <a:sym typeface="Georgia"/>
            </a:endParaRPr>
          </a:p>
          <a:p>
            <a:pPr>
              <a:buSzPct val="100000"/>
              <a:buFont typeface="Arial"/>
              <a:buChar char="•"/>
            </a:pPr>
            <a:r>
              <a:rPr>
                <a:latin typeface="Georgia"/>
                <a:ea typeface="Georgia"/>
                <a:cs typeface="Georgia"/>
                <a:sym typeface="Georgia"/>
              </a:rPr>
              <a:t>1 Samuel 8 - 2 Samuel 24</a:t>
            </a:r>
            <a:endParaRPr>
              <a:latin typeface="Georgia"/>
              <a:ea typeface="Georgia"/>
              <a:cs typeface="Georgia"/>
              <a:sym typeface="Georgia"/>
            </a:endParaRPr>
          </a:p>
          <a:p>
            <a:pPr>
              <a:buSzPct val="100000"/>
              <a:buFont typeface="Arial"/>
              <a:buChar char="•"/>
            </a:pPr>
            <a:endParaRPr>
              <a:latin typeface="Georgia"/>
              <a:ea typeface="Georgia"/>
              <a:cs typeface="Georgia"/>
              <a:sym typeface="Georgia"/>
            </a:endParaRPr>
          </a:p>
          <a:p>
            <a:pPr>
              <a:buSzPct val="100000"/>
              <a:buFont typeface="Arial"/>
              <a:buChar char="•"/>
            </a:pPr>
            <a:endParaRPr>
              <a:latin typeface="Georgia"/>
              <a:ea typeface="Georgia"/>
              <a:cs typeface="Georgia"/>
              <a:sym typeface="Georgia"/>
            </a:endParaRPr>
          </a:p>
          <a:p>
            <a:pPr>
              <a:buSzPct val="100000"/>
              <a:buFont typeface="Arial"/>
              <a:buChar char="•"/>
            </a:pPr>
            <a:r>
              <a:rPr>
                <a:latin typeface="Georgia"/>
                <a:ea typeface="Georgia"/>
                <a:cs typeface="Georgia"/>
                <a:sym typeface="Georgia"/>
              </a:rPr>
              <a:t>1 Kings 1 - 1 Kings 12</a:t>
            </a:r>
            <a:endParaRPr sz="5200">
              <a:latin typeface="Georgia"/>
              <a:ea typeface="Georgia"/>
              <a:cs typeface="Georgia"/>
              <a:sym typeface="Georgia"/>
            </a:endParaRPr>
          </a:p>
          <a:p>
            <a:pPr lvl="7" marL="0" indent="457200">
              <a:spcBef>
                <a:spcPts val="1200"/>
              </a:spcBef>
              <a:buSzTx/>
              <a:buNone/>
              <a:defRPr sz="5200">
                <a:solidFill>
                  <a:srgbClr val="000000"/>
                </a:solidFill>
                <a:latin typeface="Calibri"/>
                <a:ea typeface="Calibri"/>
                <a:cs typeface="Calibri"/>
                <a:sym typeface="Calibri"/>
              </a:defRPr>
            </a:pPr>
            <a:endParaRPr>
              <a:latin typeface="Georgia"/>
              <a:ea typeface="Georgia"/>
              <a:cs typeface="Georgia"/>
              <a:sym typeface="Georgia"/>
            </a:endParaRPr>
          </a:p>
          <a:p>
            <a:pPr>
              <a:buSzPct val="100000"/>
              <a:buFont typeface="Arial"/>
              <a:buChar char="•"/>
            </a:pPr>
            <a:endParaRPr sz="5200">
              <a:latin typeface="Georgia"/>
              <a:ea typeface="Georgia"/>
              <a:cs typeface="Georgia"/>
              <a:sym typeface="Georgia"/>
            </a:endParaRPr>
          </a:p>
          <a:p>
            <a:pPr>
              <a:buSzPct val="100000"/>
              <a:buFont typeface="Arial"/>
              <a:buChar char="•"/>
            </a:pPr>
            <a:r>
              <a:rPr>
                <a:latin typeface="Georgia"/>
                <a:ea typeface="Georgia"/>
                <a:cs typeface="Georgia"/>
                <a:sym typeface="Georgia"/>
              </a:rPr>
              <a:t>1 Chronicles 10 - 2 Chronicles 9</a:t>
            </a:r>
          </a:p>
        </p:txBody>
      </p:sp>
      <p:sp>
        <p:nvSpPr>
          <p:cNvPr id="294"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295" name="The Days of David and Solomon"/>
          <p:cNvSpPr/>
          <p:nvPr/>
        </p:nvSpPr>
        <p:spPr>
          <a:xfrm>
            <a:off x="1226858" y="1646946"/>
            <a:ext cx="17061142"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a:t>
            </a:r>
          </a:p>
        </p:txBody>
      </p:sp>
      <p:sp>
        <p:nvSpPr>
          <p:cNvPr id="296" name="Authorship:"/>
          <p:cNvSpPr/>
          <p:nvPr/>
        </p:nvSpPr>
        <p:spPr>
          <a:xfrm>
            <a:off x="10901665" y="4057946"/>
            <a:ext cx="340233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Authorship:</a:t>
            </a:r>
          </a:p>
        </p:txBody>
      </p:sp>
      <p:sp>
        <p:nvSpPr>
          <p:cNvPr id="297" name="Date of…"/>
          <p:cNvSpPr/>
          <p:nvPr/>
        </p:nvSpPr>
        <p:spPr>
          <a:xfrm>
            <a:off x="15763128" y="3676946"/>
            <a:ext cx="2379346" cy="1666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Date of</a:t>
            </a:r>
          </a:p>
          <a:p>
            <a:pPr/>
            <a:r>
              <a:t>Writing:</a:t>
            </a:r>
          </a:p>
        </p:txBody>
      </p:sp>
      <p:sp>
        <p:nvSpPr>
          <p:cNvPr id="298" name="Historical…"/>
          <p:cNvSpPr/>
          <p:nvPr/>
        </p:nvSpPr>
        <p:spPr>
          <a:xfrm>
            <a:off x="19813696" y="3676946"/>
            <a:ext cx="2978151" cy="1666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Historical</a:t>
            </a:r>
          </a:p>
          <a:p>
            <a:pPr/>
            <a:r>
              <a:t>Date:</a:t>
            </a:r>
          </a:p>
        </p:txBody>
      </p:sp>
      <p:sp>
        <p:nvSpPr>
          <p:cNvPr id="299" name="?"/>
          <p:cNvSpPr/>
          <p:nvPr/>
        </p:nvSpPr>
        <p:spPr>
          <a:xfrm>
            <a:off x="12366293" y="5632234"/>
            <a:ext cx="47307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a:t>
            </a:r>
          </a:p>
        </p:txBody>
      </p:sp>
      <p:sp>
        <p:nvSpPr>
          <p:cNvPr id="300" name="10-6th c BC?"/>
          <p:cNvSpPr/>
          <p:nvPr/>
        </p:nvSpPr>
        <p:spPr>
          <a:xfrm>
            <a:off x="15318552" y="5695734"/>
            <a:ext cx="3268498" cy="777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200"/>
            </a:lvl1pPr>
          </a:lstStyle>
          <a:p>
            <a:pPr/>
            <a:r>
              <a:t>10-6th c BC?</a:t>
            </a:r>
          </a:p>
        </p:txBody>
      </p:sp>
      <p:sp>
        <p:nvSpPr>
          <p:cNvPr id="301" name="?"/>
          <p:cNvSpPr/>
          <p:nvPr/>
        </p:nvSpPr>
        <p:spPr>
          <a:xfrm>
            <a:off x="12366293" y="8073051"/>
            <a:ext cx="47307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a:t>
            </a:r>
          </a:p>
        </p:txBody>
      </p:sp>
      <p:sp>
        <p:nvSpPr>
          <p:cNvPr id="302" name="?"/>
          <p:cNvSpPr/>
          <p:nvPr/>
        </p:nvSpPr>
        <p:spPr>
          <a:xfrm>
            <a:off x="12366293" y="10513867"/>
            <a:ext cx="47307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a:t>
            </a:r>
          </a:p>
        </p:txBody>
      </p:sp>
      <p:sp>
        <p:nvSpPr>
          <p:cNvPr id="303" name="4th c BC?"/>
          <p:cNvSpPr/>
          <p:nvPr/>
        </p:nvSpPr>
        <p:spPr>
          <a:xfrm>
            <a:off x="15703933" y="10577367"/>
            <a:ext cx="2497736" cy="777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200"/>
            </a:lvl1pPr>
          </a:lstStyle>
          <a:p>
            <a:pPr/>
            <a:r>
              <a:t>4th c BC?</a:t>
            </a:r>
          </a:p>
        </p:txBody>
      </p:sp>
      <p:sp>
        <p:nvSpPr>
          <p:cNvPr id="304" name="Ca.1040-970 BC"/>
          <p:cNvSpPr/>
          <p:nvPr/>
        </p:nvSpPr>
        <p:spPr>
          <a:xfrm>
            <a:off x="19238601" y="5695734"/>
            <a:ext cx="4128340" cy="777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200"/>
            </a:lvl1pPr>
          </a:lstStyle>
          <a:p>
            <a:pPr/>
            <a:r>
              <a:t>Ca.1040-970 BC</a:t>
            </a:r>
          </a:p>
        </p:txBody>
      </p:sp>
      <p:sp>
        <p:nvSpPr>
          <p:cNvPr id="305" name="Ca.970-930 BC"/>
          <p:cNvSpPr/>
          <p:nvPr/>
        </p:nvSpPr>
        <p:spPr>
          <a:xfrm>
            <a:off x="19386887" y="8136551"/>
            <a:ext cx="3831768" cy="777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200"/>
            </a:lvl1pPr>
          </a:lstStyle>
          <a:p>
            <a:pPr/>
            <a:r>
              <a:t>Ca.970-930 BC</a:t>
            </a:r>
          </a:p>
        </p:txBody>
      </p:sp>
      <p:sp>
        <p:nvSpPr>
          <p:cNvPr id="306" name="Ca.1040-930 BC"/>
          <p:cNvSpPr/>
          <p:nvPr/>
        </p:nvSpPr>
        <p:spPr>
          <a:xfrm>
            <a:off x="19238601" y="10577367"/>
            <a:ext cx="4128340" cy="777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200"/>
            </a:lvl1pPr>
          </a:lstStyle>
          <a:p>
            <a:pPr/>
            <a:r>
              <a:t>Ca.1040-930 BC</a:t>
            </a:r>
          </a:p>
        </p:txBody>
      </p:sp>
      <p:sp>
        <p:nvSpPr>
          <p:cNvPr id="307" name="10-6th c BC?"/>
          <p:cNvSpPr/>
          <p:nvPr/>
        </p:nvSpPr>
        <p:spPr>
          <a:xfrm>
            <a:off x="15318552" y="8136551"/>
            <a:ext cx="3268498" cy="777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200"/>
            </a:lvl1pPr>
          </a:lstStyle>
          <a:p>
            <a:pPr/>
            <a:r>
              <a:t>10-6th c BC?</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9"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310" name="The United Monarchy in Text"/>
          <p:cNvSpPr/>
          <p:nvPr/>
        </p:nvSpPr>
        <p:spPr>
          <a:xfrm>
            <a:off x="1226858" y="1646946"/>
            <a:ext cx="17061142"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United Monarchy in Text</a:t>
            </a:r>
          </a:p>
        </p:txBody>
      </p:sp>
      <p:sp>
        <p:nvSpPr>
          <p:cNvPr id="311" name="1 Sam 8 A Call for a Monarchy…"/>
          <p:cNvSpPr/>
          <p:nvPr/>
        </p:nvSpPr>
        <p:spPr>
          <a:xfrm>
            <a:off x="1148534" y="3676946"/>
            <a:ext cx="12178666" cy="7000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r>
              <a:t>1 Sam 8 A Call for a Monarchy</a:t>
            </a:r>
          </a:p>
          <a:p>
            <a:pPr algn="l"/>
          </a:p>
          <a:p>
            <a:pPr algn="l"/>
            <a:r>
              <a:t>1 Sam 9 - 1 Sam 31 the Reign of Saul</a:t>
            </a:r>
          </a:p>
          <a:p>
            <a:pPr algn="l"/>
          </a:p>
          <a:p>
            <a:pPr algn="l"/>
            <a:r>
              <a:t>2 Sam 1 - 1 Kgs 2:11 the Reign of David</a:t>
            </a:r>
          </a:p>
          <a:p>
            <a:pPr algn="l"/>
          </a:p>
          <a:p>
            <a:pPr algn="l"/>
            <a:r>
              <a:t>1 Kgs 2:12 - 11:43 the Reign of Solomon</a:t>
            </a:r>
          </a:p>
          <a:p>
            <a:pPr algn="l"/>
          </a:p>
          <a:p>
            <a:pPr algn="l"/>
            <a:r>
              <a:t>1 Kgs 12 Collapse of the United Monarchy</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3"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314" name="The United Monarchy in Text - the Reign of David"/>
          <p:cNvSpPr/>
          <p:nvPr/>
        </p:nvSpPr>
        <p:spPr>
          <a:xfrm>
            <a:off x="1226858" y="1646946"/>
            <a:ext cx="17061142"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United Monarchy in Text - the Reign of David</a:t>
            </a:r>
          </a:p>
        </p:txBody>
      </p:sp>
      <p:sp>
        <p:nvSpPr>
          <p:cNvPr id="315" name="2 Samuel 1 – 1Kings 2:11…"/>
          <p:cNvSpPr/>
          <p:nvPr>
            <p:ph type="body" idx="1"/>
          </p:nvPr>
        </p:nvSpPr>
        <p:spPr>
          <a:xfrm>
            <a:off x="1327096" y="3096950"/>
            <a:ext cx="16466344" cy="10353219"/>
          </a:xfrm>
          <a:prstGeom prst="rect">
            <a:avLst/>
          </a:prstGeom>
        </p:spPr>
        <p:txBody>
          <a:bodyPr lIns="71437" tIns="71437" rIns="71437" bIns="71437" anchor="ctr">
            <a:normAutofit fontScale="100000" lnSpcReduction="0"/>
          </a:bodyPr>
          <a:lstStyle/>
          <a:p>
            <a:pPr marL="767080" indent="-685800" defTabSz="821531">
              <a:spcBef>
                <a:spcPts val="1300"/>
              </a:spcBef>
              <a:buClr>
                <a:srgbClr val="FFFFFF"/>
              </a:buClr>
              <a:buFont typeface="Garamond"/>
              <a:defRPr i="1" sz="3400">
                <a:latin typeface="Helvetica"/>
                <a:ea typeface="Helvetica"/>
                <a:cs typeface="Helvetica"/>
                <a:sym typeface="Helvetica"/>
              </a:defRPr>
            </a:pPr>
            <a:r>
              <a:t>2 Samuel 1 – 1Kings 2:11</a:t>
            </a:r>
          </a:p>
          <a:p>
            <a:pPr marL="506004" indent="-465364" defTabSz="821531">
              <a:spcBef>
                <a:spcPts val="1300"/>
              </a:spcBef>
              <a:buClr>
                <a:srgbClr val="FFFFFF"/>
              </a:buClr>
              <a:buSzPct val="100000"/>
              <a:buFont typeface="Garamond"/>
              <a:buChar char="•"/>
              <a:defRPr sz="3400">
                <a:latin typeface="Helvetica"/>
                <a:ea typeface="Helvetica"/>
                <a:cs typeface="Helvetica"/>
                <a:sym typeface="Helvetica"/>
              </a:defRPr>
            </a:pPr>
            <a:r>
              <a:t>Conquers Jerusalem (1000 BC) [2 Sam. 5:6-10]</a:t>
            </a:r>
          </a:p>
          <a:p>
            <a:pPr marL="506004" indent="-465364" defTabSz="821531">
              <a:spcBef>
                <a:spcPts val="1300"/>
              </a:spcBef>
              <a:buClr>
                <a:srgbClr val="FFFFFF"/>
              </a:buClr>
              <a:buSzPct val="100000"/>
              <a:buFont typeface="Garamond"/>
              <a:buChar char="•"/>
              <a:defRPr sz="3400">
                <a:latin typeface="Helvetica"/>
                <a:ea typeface="Helvetica"/>
                <a:cs typeface="Helvetica"/>
                <a:sym typeface="Helvetica"/>
              </a:defRPr>
            </a:pPr>
            <a:r>
              <a:t>David builds palace in Jerusalem [5:11–12]</a:t>
            </a:r>
          </a:p>
          <a:p>
            <a:pPr lvl="1" marL="878839" indent="-380999" defTabSz="821531">
              <a:spcBef>
                <a:spcPts val="1300"/>
              </a:spcBef>
              <a:buClr>
                <a:srgbClr val="FFFFFF"/>
              </a:buClr>
              <a:buSzPct val="100000"/>
              <a:buFont typeface="Garamond"/>
              <a:buChar char="–"/>
              <a:defRPr sz="2800">
                <a:latin typeface="Helvetica"/>
                <a:ea typeface="Helvetica"/>
                <a:cs typeface="Helvetica"/>
                <a:sym typeface="Helvetica"/>
              </a:defRPr>
            </a:pPr>
            <a:r>
              <a:t>Hiram of Tyre supplies David with timber and craftsmen</a:t>
            </a:r>
          </a:p>
          <a:p>
            <a:pPr marL="506004" indent="-465364" defTabSz="821531">
              <a:spcBef>
                <a:spcPts val="1300"/>
              </a:spcBef>
              <a:buClr>
                <a:srgbClr val="FFFFFF"/>
              </a:buClr>
              <a:buSzPct val="100000"/>
              <a:buFont typeface="Garamond"/>
              <a:buChar char="•"/>
              <a:defRPr sz="3400">
                <a:latin typeface="Helvetica"/>
                <a:ea typeface="Helvetica"/>
                <a:cs typeface="Helvetica"/>
                <a:sym typeface="Helvetica"/>
              </a:defRPr>
            </a:pPr>
            <a:r>
              <a:t>Wars against the Philistines [5:17–25; 8:1]</a:t>
            </a:r>
          </a:p>
          <a:p>
            <a:pPr marL="506004" indent="-465364" defTabSz="821531">
              <a:spcBef>
                <a:spcPts val="1300"/>
              </a:spcBef>
              <a:buClr>
                <a:srgbClr val="FFFFFF"/>
              </a:buClr>
              <a:buSzPct val="100000"/>
              <a:buFont typeface="Garamond"/>
              <a:buChar char="•"/>
              <a:defRPr sz="3400">
                <a:latin typeface="Helvetica"/>
                <a:ea typeface="Helvetica"/>
                <a:cs typeface="Helvetica"/>
                <a:sym typeface="Helvetica"/>
              </a:defRPr>
            </a:pPr>
            <a:r>
              <a:t>Creates territorial state; defeats…</a:t>
            </a:r>
          </a:p>
          <a:p>
            <a:pPr lvl="1" marL="878839" indent="-380999" defTabSz="821531">
              <a:spcBef>
                <a:spcPts val="1300"/>
              </a:spcBef>
              <a:buClr>
                <a:srgbClr val="FFFFFF"/>
              </a:buClr>
              <a:buSzPct val="100000"/>
              <a:buFont typeface="Garamond"/>
              <a:buChar char="–"/>
              <a:defRPr sz="2800">
                <a:latin typeface="Helvetica"/>
                <a:ea typeface="Helvetica"/>
                <a:cs typeface="Helvetica"/>
                <a:sym typeface="Helvetica"/>
              </a:defRPr>
            </a:pPr>
            <a:r>
              <a:t>Moabites [8:2]</a:t>
            </a:r>
          </a:p>
          <a:p>
            <a:pPr lvl="1" marL="878839" indent="-380999" defTabSz="821531">
              <a:spcBef>
                <a:spcPts val="1300"/>
              </a:spcBef>
              <a:buClr>
                <a:srgbClr val="FFFFFF"/>
              </a:buClr>
              <a:buSzPct val="100000"/>
              <a:buFont typeface="Garamond"/>
              <a:buChar char="–"/>
              <a:defRPr sz="2800">
                <a:latin typeface="Helvetica"/>
                <a:ea typeface="Helvetica"/>
                <a:cs typeface="Helvetica"/>
                <a:sym typeface="Helvetica"/>
              </a:defRPr>
            </a:pPr>
            <a:r>
              <a:t>Arameans of Zobah led by Hadadezer [8:3f.]</a:t>
            </a:r>
          </a:p>
          <a:p>
            <a:pPr lvl="1" marL="878839" indent="-380999" defTabSz="821531">
              <a:spcBef>
                <a:spcPts val="1300"/>
              </a:spcBef>
              <a:buClr>
                <a:srgbClr val="FFFFFF"/>
              </a:buClr>
              <a:buSzPct val="100000"/>
              <a:buFont typeface="Garamond"/>
              <a:buChar char="–"/>
              <a:defRPr sz="2800">
                <a:latin typeface="Helvetica"/>
                <a:ea typeface="Helvetica"/>
                <a:cs typeface="Helvetica"/>
                <a:sym typeface="Helvetica"/>
              </a:defRPr>
            </a:pPr>
            <a:r>
              <a:t>Arameans of Damascus [8:5–8]</a:t>
            </a:r>
          </a:p>
          <a:p>
            <a:pPr lvl="1" marL="878839" indent="-380999" defTabSz="821531">
              <a:spcBef>
                <a:spcPts val="1300"/>
              </a:spcBef>
              <a:buClr>
                <a:srgbClr val="FFFFFF"/>
              </a:buClr>
              <a:buSzPct val="100000"/>
              <a:buFont typeface="Garamond"/>
              <a:buChar char="–"/>
              <a:defRPr sz="2800">
                <a:latin typeface="Helvetica"/>
                <a:ea typeface="Helvetica"/>
                <a:cs typeface="Helvetica"/>
                <a:sym typeface="Helvetica"/>
              </a:defRPr>
            </a:pPr>
            <a:r>
              <a:t>Hamath pays tribute [8:9f.]</a:t>
            </a:r>
          </a:p>
          <a:p>
            <a:pPr lvl="1" marL="878839" indent="-380999" defTabSz="821531">
              <a:spcBef>
                <a:spcPts val="1300"/>
              </a:spcBef>
              <a:buClr>
                <a:srgbClr val="FFFFFF"/>
              </a:buClr>
              <a:buSzPct val="100000"/>
              <a:buFont typeface="Garamond"/>
              <a:buChar char="–"/>
              <a:defRPr sz="2800">
                <a:latin typeface="Helvetica"/>
                <a:ea typeface="Helvetica"/>
                <a:cs typeface="Helvetica"/>
                <a:sym typeface="Helvetica"/>
              </a:defRPr>
            </a:pPr>
            <a:r>
              <a:t>Edomites [8:13f.]</a:t>
            </a:r>
          </a:p>
          <a:p>
            <a:pPr lvl="1" marL="878839" indent="-380999" defTabSz="821531">
              <a:spcBef>
                <a:spcPts val="1300"/>
              </a:spcBef>
              <a:buClr>
                <a:srgbClr val="FFFFFF"/>
              </a:buClr>
              <a:buSzPct val="100000"/>
              <a:buFont typeface="Garamond"/>
              <a:buChar char="–"/>
              <a:defRPr sz="2800">
                <a:latin typeface="Helvetica"/>
                <a:ea typeface="Helvetica"/>
                <a:cs typeface="Helvetica"/>
                <a:sym typeface="Helvetica"/>
              </a:defRPr>
            </a:pPr>
            <a:r>
              <a:t>Ammonites [10:1–14; 11:1]</a:t>
            </a:r>
          </a:p>
          <a:p>
            <a:pPr lvl="1" marL="878839" indent="-380999" defTabSz="821531">
              <a:spcBef>
                <a:spcPts val="1300"/>
              </a:spcBef>
              <a:buClr>
                <a:srgbClr val="FFFFFF"/>
              </a:buClr>
              <a:buSzPct val="100000"/>
              <a:buFont typeface="Garamond"/>
              <a:buChar char="–"/>
              <a:defRPr sz="2800">
                <a:latin typeface="Helvetica"/>
                <a:ea typeface="Helvetica"/>
                <a:cs typeface="Helvetica"/>
                <a:sym typeface="Helvetica"/>
              </a:defRPr>
            </a:pPr>
            <a:r>
              <a:t>Amalekites [8:12]</a:t>
            </a:r>
          </a:p>
          <a:p>
            <a:pPr marL="338787" indent="-298147" defTabSz="821531">
              <a:spcBef>
                <a:spcPts val="1300"/>
              </a:spcBef>
              <a:buClr>
                <a:srgbClr val="FFFFFF"/>
              </a:buClr>
              <a:buSzPct val="100000"/>
              <a:buFont typeface="Garamond"/>
              <a:buChar char="•"/>
              <a:defRPr sz="5400">
                <a:latin typeface="Helvetica"/>
                <a:ea typeface="Helvetica"/>
                <a:cs typeface="Helvetica"/>
                <a:sym typeface="Helvetica"/>
              </a:defRPr>
            </a:pPr>
            <a:r>
              <a:rPr sz="3400"/>
              <a:t>Attempted </a:t>
            </a:r>
            <a:r>
              <a:rPr i="1" sz="3400"/>
              <a:t>coup d’etat </a:t>
            </a:r>
            <a:r>
              <a:rPr sz="3400"/>
              <a:t>by Absalom [16:15–18:18]</a:t>
            </a:r>
            <a:endParaRPr sz="3400"/>
          </a:p>
          <a:p>
            <a:pPr marL="506004" indent="-465364" defTabSz="821531">
              <a:spcBef>
                <a:spcPts val="1300"/>
              </a:spcBef>
              <a:buClr>
                <a:srgbClr val="FFFFFF"/>
              </a:buClr>
              <a:buSzPct val="100000"/>
              <a:buFont typeface="Garamond"/>
              <a:buChar char="•"/>
              <a:defRPr sz="3400">
                <a:latin typeface="Helvetica"/>
                <a:ea typeface="Helvetica"/>
                <a:cs typeface="Helvetica"/>
                <a:sym typeface="Helvetica"/>
              </a:defRPr>
            </a:pPr>
            <a:r>
              <a:t>More wars against Philistines [21:15–22]</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17" name="image3.png" descr="image3.png"/>
          <p:cNvPicPr>
            <a:picLocks noChangeAspect="1"/>
          </p:cNvPicPr>
          <p:nvPr/>
        </p:nvPicPr>
        <p:blipFill>
          <a:blip r:embed="rId2">
            <a:extLst/>
          </a:blip>
          <a:stretch>
            <a:fillRect/>
          </a:stretch>
        </p:blipFill>
        <p:spPr>
          <a:xfrm>
            <a:off x="16104516" y="2745014"/>
            <a:ext cx="8320560" cy="11013851"/>
          </a:xfrm>
          <a:prstGeom prst="rect">
            <a:avLst/>
          </a:prstGeom>
          <a:ln w="12700">
            <a:miter lim="400000"/>
          </a:ln>
        </p:spPr>
      </p:pic>
      <p:sp>
        <p:nvSpPr>
          <p:cNvPr id="318"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319" name="The United Monarchy in Text - the Reign of Solomon"/>
          <p:cNvSpPr/>
          <p:nvPr/>
        </p:nvSpPr>
        <p:spPr>
          <a:xfrm>
            <a:off x="1226858" y="1646946"/>
            <a:ext cx="17061142"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United Monarchy in Text - the Reign of Solomon</a:t>
            </a:r>
          </a:p>
        </p:txBody>
      </p:sp>
      <p:pic>
        <p:nvPicPr>
          <p:cNvPr id="320" name="Cyp WP jug.png" descr="Cyp WP jug.png"/>
          <p:cNvPicPr>
            <a:picLocks noChangeAspect="0"/>
          </p:cNvPicPr>
          <p:nvPr/>
        </p:nvPicPr>
        <p:blipFill>
          <a:blip r:embed="rId3">
            <a:extLst/>
          </a:blip>
          <a:stretch>
            <a:fillRect/>
          </a:stretch>
        </p:blipFill>
        <p:spPr>
          <a:xfrm rot="1020000">
            <a:off x="12221716" y="9874620"/>
            <a:ext cx="3446860" cy="3643313"/>
          </a:xfrm>
          <a:prstGeom prst="rect">
            <a:avLst/>
          </a:prstGeom>
          <a:ln w="12700">
            <a:miter lim="400000"/>
          </a:ln>
          <a:effectLst>
            <a:outerShdw sx="100000" sy="100000" kx="0" ky="0" algn="b" rotWithShape="0" blurRad="381000" dist="228600" dir="2700000">
              <a:srgbClr val="929292">
                <a:alpha val="75000"/>
              </a:srgbClr>
            </a:outerShdw>
          </a:effectLst>
        </p:spPr>
      </p:pic>
      <p:sp>
        <p:nvSpPr>
          <p:cNvPr id="321" name="I Kings 2:12–11:43…"/>
          <p:cNvSpPr/>
          <p:nvPr>
            <p:ph type="body" idx="1"/>
          </p:nvPr>
        </p:nvSpPr>
        <p:spPr>
          <a:xfrm>
            <a:off x="927460" y="3434141"/>
            <a:ext cx="16466345" cy="9610198"/>
          </a:xfrm>
          <a:prstGeom prst="rect">
            <a:avLst/>
          </a:prstGeom>
        </p:spPr>
        <p:txBody>
          <a:bodyPr lIns="53578" tIns="53578" rIns="53578" bIns="53578">
            <a:normAutofit fontScale="100000" lnSpcReduction="0"/>
          </a:bodyPr>
          <a:lstStyle/>
          <a:p>
            <a:pPr marL="678656" indent="-678656" defTabSz="821531">
              <a:lnSpc>
                <a:spcPct val="90000"/>
              </a:lnSpc>
              <a:spcBef>
                <a:spcPts val="900"/>
              </a:spcBef>
              <a:buClr>
                <a:srgbClr val="FFFED5"/>
              </a:buClr>
              <a:defRPr sz="5800">
                <a:latin typeface="Helvetica"/>
                <a:ea typeface="Helvetica"/>
                <a:cs typeface="Helvetica"/>
                <a:sym typeface="Helvetica"/>
              </a:defRPr>
            </a:pPr>
            <a:r>
              <a:rPr sz="3800"/>
              <a:t>I Kings 2:12–11:43</a:t>
            </a:r>
          </a:p>
          <a:p>
            <a:pPr marL="293851" indent="-141451" defTabSz="821531">
              <a:lnSpc>
                <a:spcPct val="90000"/>
              </a:lnSpc>
              <a:spcBef>
                <a:spcPts val="900"/>
              </a:spcBef>
              <a:buSzPct val="70000"/>
              <a:buChar char="•"/>
              <a:defRPr sz="5800">
                <a:latin typeface="Helvetica"/>
                <a:ea typeface="Helvetica"/>
                <a:cs typeface="Helvetica"/>
                <a:sym typeface="Helvetica"/>
              </a:defRPr>
            </a:pPr>
            <a:r>
              <a:rPr sz="3800"/>
              <a:t>Marries pharaoh’s daughter (= treaty)</a:t>
            </a:r>
          </a:p>
          <a:p>
            <a:pPr lvl="1" marL="951916" indent="-84082" defTabSz="821531">
              <a:lnSpc>
                <a:spcPct val="90000"/>
              </a:lnSpc>
              <a:buSzPct val="100000"/>
              <a:buChar char="•"/>
              <a:defRPr sz="5800">
                <a:latin typeface="Helvetica"/>
                <a:ea typeface="Helvetica"/>
                <a:cs typeface="Helvetica"/>
                <a:sym typeface="Helvetica"/>
              </a:defRPr>
            </a:pPr>
            <a:r>
              <a:rPr sz="3200"/>
              <a:t>Receives Gezer as dowry of Pharaoh’s daughter</a:t>
            </a:r>
          </a:p>
          <a:p>
            <a:pPr marL="293851" indent="-141451" defTabSz="821531">
              <a:lnSpc>
                <a:spcPct val="90000"/>
              </a:lnSpc>
              <a:spcBef>
                <a:spcPts val="900"/>
              </a:spcBef>
              <a:buSzPct val="70000"/>
              <a:buChar char="•"/>
              <a:defRPr sz="5800">
                <a:latin typeface="Helvetica"/>
                <a:ea typeface="Helvetica"/>
                <a:cs typeface="Helvetica"/>
                <a:sym typeface="Helvetica"/>
              </a:defRPr>
            </a:pPr>
            <a:r>
              <a:rPr sz="3800"/>
              <a:t>Administration and taxation</a:t>
            </a:r>
          </a:p>
          <a:p>
            <a:pPr lvl="1" marL="951916" indent="-84082" defTabSz="821531">
              <a:lnSpc>
                <a:spcPct val="90000"/>
              </a:lnSpc>
              <a:buSzPct val="100000"/>
              <a:buChar char="•"/>
              <a:defRPr sz="5800">
                <a:latin typeface="Helvetica"/>
                <a:ea typeface="Helvetica"/>
                <a:cs typeface="Helvetica"/>
                <a:sym typeface="Helvetica"/>
              </a:defRPr>
            </a:pPr>
            <a:r>
              <a:rPr sz="3200"/>
              <a:t>Establishes 12 administrative districts (minus Judah)</a:t>
            </a:r>
            <a:endParaRPr sz="3200"/>
          </a:p>
          <a:p>
            <a:pPr lvl="2" marL="1459915" indent="-84082" defTabSz="821531">
              <a:lnSpc>
                <a:spcPct val="90000"/>
              </a:lnSpc>
              <a:buSzPct val="100000"/>
              <a:buChar char="•"/>
              <a:defRPr sz="5800">
                <a:latin typeface="Helvetica"/>
                <a:ea typeface="Helvetica"/>
                <a:cs typeface="Helvetica"/>
                <a:sym typeface="Helvetica"/>
              </a:defRPr>
            </a:pPr>
            <a:r>
              <a:rPr sz="3200"/>
              <a:t>Taxes in kind; cf. lines of tribal divisions</a:t>
            </a:r>
          </a:p>
          <a:p>
            <a:pPr lvl="1" marL="951916" indent="-84082" defTabSz="821531">
              <a:lnSpc>
                <a:spcPct val="90000"/>
              </a:lnSpc>
              <a:buSzPct val="100000"/>
              <a:buChar char="•"/>
              <a:defRPr sz="5800">
                <a:latin typeface="Helvetica"/>
                <a:ea typeface="Helvetica"/>
                <a:cs typeface="Helvetica"/>
                <a:sym typeface="Helvetica"/>
              </a:defRPr>
            </a:pPr>
            <a:r>
              <a:rPr sz="3200"/>
              <a:t>Neighboring states pay tribute</a:t>
            </a:r>
          </a:p>
          <a:p>
            <a:pPr marL="293851" indent="-141451" defTabSz="821531">
              <a:lnSpc>
                <a:spcPct val="90000"/>
              </a:lnSpc>
              <a:spcBef>
                <a:spcPts val="900"/>
              </a:spcBef>
              <a:buSzPct val="70000"/>
              <a:buChar char="•"/>
              <a:defRPr sz="5800">
                <a:latin typeface="Helvetica"/>
                <a:ea typeface="Helvetica"/>
                <a:cs typeface="Helvetica"/>
                <a:sym typeface="Helvetica"/>
              </a:defRPr>
            </a:pPr>
            <a:r>
              <a:rPr sz="3800"/>
              <a:t>Enters into trade and treaty relations with Hiram of Tyre</a:t>
            </a:r>
          </a:p>
          <a:p>
            <a:pPr lvl="1" marL="951916" indent="-84082" defTabSz="821531">
              <a:lnSpc>
                <a:spcPct val="90000"/>
              </a:lnSpc>
              <a:buSzPct val="100000"/>
              <a:buChar char="•"/>
              <a:defRPr sz="5800">
                <a:latin typeface="Helvetica"/>
                <a:ea typeface="Helvetica"/>
                <a:cs typeface="Helvetica"/>
                <a:sym typeface="Helvetica"/>
              </a:defRPr>
            </a:pPr>
            <a:r>
              <a:rPr sz="3200"/>
              <a:t>Cedar and craftsmen from Lebanon to Israel</a:t>
            </a:r>
          </a:p>
          <a:p>
            <a:pPr lvl="1" marL="951916" indent="-84082" defTabSz="821531">
              <a:lnSpc>
                <a:spcPct val="90000"/>
              </a:lnSpc>
              <a:buSzPct val="100000"/>
              <a:buChar char="•"/>
              <a:defRPr sz="5800">
                <a:latin typeface="Helvetica"/>
                <a:ea typeface="Helvetica"/>
                <a:cs typeface="Helvetica"/>
                <a:sym typeface="Helvetica"/>
              </a:defRPr>
            </a:pPr>
            <a:r>
              <a:rPr sz="3200"/>
              <a:t>Wheat, oil, and conscripted laborers from Israel to Lebanon</a:t>
            </a:r>
          </a:p>
          <a:p>
            <a:pPr lvl="1" marL="951916" indent="-84082" defTabSz="821531">
              <a:lnSpc>
                <a:spcPct val="90000"/>
              </a:lnSpc>
              <a:buSzPct val="100000"/>
              <a:buChar char="•"/>
              <a:defRPr sz="5800">
                <a:latin typeface="Helvetica"/>
                <a:ea typeface="Helvetica"/>
                <a:cs typeface="Helvetica"/>
                <a:sym typeface="Helvetica"/>
              </a:defRPr>
            </a:pPr>
            <a:r>
              <a:rPr sz="3200"/>
              <a:t>Maritime venture with Hiram of Tyre</a:t>
            </a:r>
          </a:p>
          <a:p>
            <a:pPr lvl="1" marL="951916" indent="-84082" defTabSz="821531">
              <a:lnSpc>
                <a:spcPct val="90000"/>
              </a:lnSpc>
              <a:buSzPct val="100000"/>
              <a:buChar char="•"/>
              <a:defRPr sz="5800">
                <a:latin typeface="Helvetica"/>
                <a:ea typeface="Helvetica"/>
                <a:cs typeface="Helvetica"/>
                <a:sym typeface="Helvetica"/>
              </a:defRPr>
            </a:pPr>
            <a:r>
              <a:rPr sz="3200"/>
              <a:t>Bestows 20 towns in Galilee to Hiram of Tyre</a:t>
            </a:r>
          </a:p>
          <a:p>
            <a:pPr marL="293851" indent="-141451" defTabSz="821531">
              <a:lnSpc>
                <a:spcPct val="90000"/>
              </a:lnSpc>
              <a:spcBef>
                <a:spcPts val="900"/>
              </a:spcBef>
              <a:buSzPct val="70000"/>
              <a:buChar char="•"/>
              <a:defRPr sz="5800">
                <a:latin typeface="Helvetica"/>
                <a:ea typeface="Helvetica"/>
                <a:cs typeface="Helvetica"/>
                <a:sym typeface="Helvetica"/>
              </a:defRPr>
            </a:pPr>
            <a:r>
              <a:rPr sz="3800"/>
              <a:t>Builder:</a:t>
            </a:r>
          </a:p>
          <a:p>
            <a:pPr lvl="1" marL="951916" indent="-84082" defTabSz="821531">
              <a:lnSpc>
                <a:spcPct val="90000"/>
              </a:lnSpc>
              <a:buSzPct val="100000"/>
              <a:buChar char="•"/>
              <a:defRPr sz="5800">
                <a:latin typeface="Helvetica"/>
                <a:ea typeface="Helvetica"/>
                <a:cs typeface="Helvetica"/>
                <a:sym typeface="Helvetica"/>
              </a:defRPr>
            </a:pPr>
            <a:r>
              <a:rPr sz="3200"/>
              <a:t>Temple (967–960) and Palace (960–947) in Jerusalem</a:t>
            </a:r>
          </a:p>
          <a:p>
            <a:pPr lvl="1" marL="951916" indent="-84082" defTabSz="821531">
              <a:lnSpc>
                <a:spcPct val="90000"/>
              </a:lnSpc>
              <a:buSzPct val="100000"/>
              <a:buChar char="•"/>
              <a:defRPr sz="5800">
                <a:latin typeface="Helvetica"/>
                <a:ea typeface="Helvetica"/>
                <a:cs typeface="Helvetica"/>
                <a:sym typeface="Helvetica"/>
              </a:defRPr>
            </a:pPr>
            <a:r>
              <a:rPr sz="3200"/>
              <a:t>Builds and fortifies settlements</a:t>
            </a:r>
          </a:p>
          <a:p>
            <a:pPr marL="315748" indent="-99848" defTabSz="821531">
              <a:lnSpc>
                <a:spcPct val="90000"/>
              </a:lnSpc>
              <a:spcBef>
                <a:spcPts val="900"/>
              </a:spcBef>
              <a:buSzPct val="70000"/>
              <a:buChar char="•"/>
              <a:defRPr sz="5800">
                <a:latin typeface="Helvetica"/>
                <a:ea typeface="Helvetica"/>
                <a:cs typeface="Helvetica"/>
                <a:sym typeface="Helvetica"/>
              </a:defRPr>
            </a:pPr>
            <a:r>
              <a:rPr sz="3800"/>
              <a:t>Acquires chariots, horses, and resources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323" name="Line"/>
          <p:cNvSpPr/>
          <p:nvPr/>
        </p:nvSpPr>
        <p:spPr>
          <a:xfrm>
            <a:off x="1454168" y="2739248"/>
            <a:ext cx="16345194" cy="1"/>
          </a:xfrm>
          <a:prstGeom prst="line">
            <a:avLst/>
          </a:prstGeom>
          <a:ln w="25400">
            <a:solidFill>
              <a:srgbClr val="000000"/>
            </a:solidFill>
            <a:miter lim="400000"/>
          </a:ln>
        </p:spPr>
        <p:txBody>
          <a:bodyPr lIns="71437" tIns="71437" rIns="71437" bIns="71437" anchor="ctr"/>
          <a:lstStyle/>
          <a:p>
            <a:pPr>
              <a:defRPr sz="3200"/>
            </a:pPr>
          </a:p>
        </p:txBody>
      </p:sp>
      <p:sp>
        <p:nvSpPr>
          <p:cNvPr id="324" name="Textual Reasons for Disputes about the UM"/>
          <p:cNvSpPr/>
          <p:nvPr>
            <p:ph type="title"/>
          </p:nvPr>
        </p:nvSpPr>
        <p:spPr>
          <a:xfrm>
            <a:off x="-1653654" y="578752"/>
            <a:ext cx="19710509" cy="1732360"/>
          </a:xfrm>
          <a:prstGeom prst="rect">
            <a:avLst/>
          </a:prstGeom>
        </p:spPr>
        <p:txBody>
          <a:bodyPr/>
          <a:lstStyle>
            <a:lvl1pPr>
              <a:defRPr b="1" sz="5200">
                <a:solidFill>
                  <a:srgbClr val="000000"/>
                </a:solidFill>
                <a:latin typeface="Arial"/>
                <a:ea typeface="Arial"/>
                <a:cs typeface="Arial"/>
                <a:sym typeface="Arial"/>
              </a:defRPr>
            </a:lvl1pPr>
          </a:lstStyle>
          <a:p>
            <a:pPr/>
            <a:r>
              <a:t>Textual Reasons for Disputes about the UM</a:t>
            </a:r>
          </a:p>
        </p:txBody>
      </p:sp>
      <p:sp>
        <p:nvSpPr>
          <p:cNvPr id="325" name="Lack of chronological anchors in the biblical material…"/>
          <p:cNvSpPr/>
          <p:nvPr/>
        </p:nvSpPr>
        <p:spPr>
          <a:xfrm>
            <a:off x="884328" y="3167384"/>
            <a:ext cx="15716251" cy="100615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spAutoFit/>
          </a:bodyPr>
          <a:lstStyle/>
          <a:p>
            <a:pPr marL="509871" indent="-469231" algn="l">
              <a:spcBef>
                <a:spcPts val="50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Lack of chronological anchors in the biblical material</a:t>
            </a:r>
          </a:p>
          <a:p>
            <a:pPr marL="509871" indent="-469231" algn="l">
              <a:spcBef>
                <a:spcPts val="50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Debate over numbers: symbolic or literal?</a:t>
            </a:r>
          </a:p>
          <a:p>
            <a:pPr marL="509871" indent="-469231" algn="l">
              <a:spcBef>
                <a:spcPts val="50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Understanding of the semantic range of words for political and social structures</a:t>
            </a:r>
          </a:p>
          <a:p>
            <a:pPr marL="509871" indent="-469231" algn="l">
              <a:spcBef>
                <a:spcPts val="50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Uncertainty of the authorship and date of composition of the biblical texts</a:t>
            </a:r>
          </a:p>
          <a:p>
            <a:pPr marL="509871" indent="-469231" algn="l">
              <a:spcBef>
                <a:spcPts val="5000"/>
              </a:spcBef>
              <a:buClr>
                <a:srgbClr val="000000"/>
              </a:buClr>
              <a:buSzPct val="100000"/>
              <a:buFont typeface="Garamond"/>
              <a:buAutoNum type="arabicPeriod" startAt="1"/>
              <a:defRPr sz="5200">
                <a:uFill>
                  <a:solidFill>
                    <a:srgbClr val="FFFFFF"/>
                  </a:solidFill>
                </a:uFill>
                <a:latin typeface="Garamond"/>
                <a:ea typeface="Garamond"/>
                <a:cs typeface="Garamond"/>
                <a:sym typeface="Garamond"/>
              </a:defRPr>
            </a:pPr>
            <a:r>
              <a:t> Uncertainty of the historicity of the biblical portrayal of the United Monarchy: Ideal vs. Real</a:t>
            </a:r>
          </a:p>
        </p:txBody>
      </p:sp>
      <p:pic>
        <p:nvPicPr>
          <p:cNvPr id="326" name="David_von_Michelangelo.jpg" descr="David_von_Michelangelo.jpg"/>
          <p:cNvPicPr>
            <a:picLocks noChangeAspect="1"/>
          </p:cNvPicPr>
          <p:nvPr/>
        </p:nvPicPr>
        <p:blipFill>
          <a:blip r:embed="rId3">
            <a:extLst/>
          </a:blip>
          <a:stretch>
            <a:fillRect/>
          </a:stretch>
        </p:blipFill>
        <p:spPr>
          <a:xfrm>
            <a:off x="17156121" y="-44649"/>
            <a:ext cx="7233049" cy="13805298"/>
          </a:xfrm>
          <a:prstGeom prst="rect">
            <a:avLst/>
          </a:prstGeom>
          <a:ln w="12700">
            <a:miter lim="400000"/>
          </a:ln>
        </p:spPr>
      </p:pic>
      <p:sp>
        <p:nvSpPr>
          <p:cNvPr id="327" name="Quote Bubble"/>
          <p:cNvSpPr/>
          <p:nvPr/>
        </p:nvSpPr>
        <p:spPr>
          <a:xfrm>
            <a:off x="21110090" y="699109"/>
            <a:ext cx="3966839" cy="1177104"/>
          </a:xfrm>
          <a:prstGeom prst="wedgeEllipseCallout">
            <a:avLst>
              <a:gd name="adj1" fmla="val -55935"/>
              <a:gd name="adj2" fmla="val 50000"/>
            </a:avLst>
          </a:prstGeom>
          <a:solidFill>
            <a:srgbClr val="B18CFE">
              <a:alpha val="52000"/>
            </a:srgbClr>
          </a:solidFill>
          <a:ln w="12700">
            <a:miter lim="400000"/>
          </a:ln>
          <a:effectLst>
            <a:outerShdw sx="100000" sy="100000" kx="0" ky="0" algn="b" rotWithShape="0" blurRad="241300" dist="152400" dir="5400000">
              <a:srgbClr val="000000">
                <a:alpha val="68000"/>
              </a:srgbClr>
            </a:outerShdw>
          </a:effectLst>
        </p:spPr>
        <p:txBody>
          <a:bodyPr lIns="71437" tIns="71437" rIns="71437" bIns="71437" anchor="ctr"/>
          <a:lstStyle/>
          <a:p>
            <a:pPr>
              <a:defRPr sz="2400">
                <a:solidFill>
                  <a:srgbClr val="FFFFFF"/>
                </a:solidFill>
                <a:latin typeface="Garamond"/>
                <a:ea typeface="Garamond"/>
                <a:cs typeface="Garamond"/>
                <a:sym typeface="Garamond"/>
              </a:defRPr>
            </a:pPr>
          </a:p>
        </p:txBody>
      </p:sp>
      <p:sp>
        <p:nvSpPr>
          <p:cNvPr id="328" name="Did I actually exist? If so, was I as great as everyone says?"/>
          <p:cNvSpPr/>
          <p:nvPr/>
        </p:nvSpPr>
        <p:spPr>
          <a:xfrm>
            <a:off x="21625750" y="816187"/>
            <a:ext cx="2700100" cy="942976"/>
          </a:xfrm>
          <a:prstGeom prst="rect">
            <a:avLst/>
          </a:prstGeom>
          <a:ln w="12700">
            <a:miter lim="400000"/>
          </a:ln>
          <a:effectLst>
            <a:outerShdw sx="100000" sy="100000" kx="0" ky="0" algn="b" rotWithShape="0" blurRad="241300" dist="152400" dir="5400000">
              <a:srgbClr val="000000">
                <a:alpha val="68000"/>
              </a:srgbClr>
            </a:outerShdw>
          </a:effectLst>
          <a:extLst>
            <a:ext uri="{C572A759-6A51-4108-AA02-DFA0A04FC94B}">
              <ma14:wrappingTextBoxFlag xmlns:ma14="http://schemas.microsoft.com/office/mac/drawingml/2011/main" val="1"/>
            </a:ext>
          </a:extLst>
        </p:spPr>
        <p:txBody>
          <a:bodyPr lIns="71437" tIns="71437" rIns="71437" bIns="71437" anchor="ctr">
            <a:spAutoFit/>
          </a:bodyPr>
          <a:lstStyle>
            <a:lvl1pPr>
              <a:defRPr b="1" sz="1900">
                <a:solidFill>
                  <a:srgbClr val="FFFFFF"/>
                </a:solidFill>
                <a:latin typeface="Garamond"/>
                <a:ea typeface="Garamond"/>
                <a:cs typeface="Garamond"/>
                <a:sym typeface="Garamond"/>
              </a:defRPr>
            </a:lvl1pPr>
          </a:lstStyle>
          <a:p>
            <a:pPr/>
            <a:r>
              <a:t>Did I actually exist? If so, was I as great as everyone says?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2" name="The United Monarchy in Archaeology…"/>
          <p:cNvSpPr/>
          <p:nvPr>
            <p:ph type="body" sz="half" idx="1"/>
          </p:nvPr>
        </p:nvSpPr>
        <p:spPr>
          <a:xfrm>
            <a:off x="1225652" y="3273485"/>
            <a:ext cx="11335033" cy="8981442"/>
          </a:xfrm>
          <a:prstGeom prst="rect">
            <a:avLst/>
          </a:prstGeom>
        </p:spPr>
        <p:txBody>
          <a:bodyPr>
            <a:normAutofit fontScale="100000" lnSpcReduction="0"/>
          </a:bodyPr>
          <a:lstStyle/>
          <a:p>
            <a:pPr/>
            <a:r>
              <a:rPr b="1">
                <a:solidFill>
                  <a:srgbClr val="6D0020"/>
                </a:solidFill>
              </a:rPr>
              <a:t>The United Monarchy in Archaeology</a:t>
            </a:r>
            <a:endParaRPr>
              <a:latin typeface="Georgia"/>
              <a:ea typeface="Georgia"/>
              <a:cs typeface="Georgia"/>
              <a:sym typeface="Georgia"/>
            </a:endParaRPr>
          </a:p>
          <a:p>
            <a:pPr>
              <a:buSzPct val="100000"/>
              <a:buFont typeface="Arial"/>
              <a:buChar char="•"/>
            </a:pPr>
            <a:endParaRPr>
              <a:latin typeface="Georgia"/>
              <a:ea typeface="Georgia"/>
              <a:cs typeface="Georgia"/>
              <a:sym typeface="Georgia"/>
            </a:endParaRPr>
          </a:p>
          <a:p>
            <a:pPr>
              <a:buSzPct val="100000"/>
              <a:buFont typeface="Arial"/>
              <a:buChar char="•"/>
            </a:pPr>
            <a:endParaRPr>
              <a:latin typeface="Georgia"/>
              <a:ea typeface="Georgia"/>
              <a:cs typeface="Georgia"/>
              <a:sym typeface="Georgia"/>
            </a:endParaRPr>
          </a:p>
          <a:p>
            <a:pPr>
              <a:buSzPct val="100000"/>
              <a:buFont typeface="Arial"/>
              <a:buChar char="•"/>
            </a:pPr>
            <a:r>
              <a:rPr>
                <a:latin typeface="Georgia"/>
                <a:ea typeface="Georgia"/>
                <a:cs typeface="Georgia"/>
                <a:sym typeface="Georgia"/>
              </a:rPr>
              <a:t>Bible and Archaeology</a:t>
            </a:r>
            <a:endParaRPr>
              <a:latin typeface="Georgia"/>
              <a:ea typeface="Georgia"/>
              <a:cs typeface="Georgia"/>
              <a:sym typeface="Georgia"/>
            </a:endParaRPr>
          </a:p>
          <a:p>
            <a:pPr>
              <a:buSzPct val="100000"/>
              <a:buFont typeface="Arial"/>
              <a:buChar char="•"/>
            </a:pPr>
            <a:endParaRPr>
              <a:latin typeface="Georgia"/>
              <a:ea typeface="Georgia"/>
              <a:cs typeface="Georgia"/>
              <a:sym typeface="Georgia"/>
            </a:endParaRPr>
          </a:p>
          <a:p>
            <a:pPr>
              <a:buSzPct val="100000"/>
              <a:buFont typeface="Arial"/>
              <a:buChar char="•"/>
            </a:pPr>
            <a:r>
              <a:rPr>
                <a:latin typeface="Georgia"/>
                <a:ea typeface="Georgia"/>
                <a:cs typeface="Georgia"/>
                <a:sym typeface="Georgia"/>
              </a:rPr>
              <a:t>Low Chronology</a:t>
            </a:r>
            <a:endParaRPr>
              <a:latin typeface="Georgia"/>
              <a:ea typeface="Georgia"/>
              <a:cs typeface="Georgia"/>
              <a:sym typeface="Georgia"/>
            </a:endParaRPr>
          </a:p>
          <a:p>
            <a:pPr>
              <a:buSzPct val="100000"/>
              <a:buFont typeface="Arial"/>
              <a:buChar char="•"/>
            </a:pPr>
            <a:endParaRPr>
              <a:latin typeface="Georgia"/>
              <a:ea typeface="Georgia"/>
              <a:cs typeface="Georgia"/>
              <a:sym typeface="Georgia"/>
            </a:endParaRPr>
          </a:p>
          <a:p>
            <a:pPr marL="190500" indent="-190500">
              <a:buSzPct val="100000"/>
              <a:buFont typeface="Arial"/>
              <a:buChar char="•"/>
            </a:pPr>
            <a:r>
              <a:rPr>
                <a:latin typeface="Georgia"/>
                <a:ea typeface="Georgia"/>
                <a:cs typeface="Georgia"/>
                <a:sym typeface="Georgia"/>
              </a:rPr>
              <a:t>Modified Conventional   Chronology</a:t>
            </a:r>
          </a:p>
        </p:txBody>
      </p:sp>
      <p:sp>
        <p:nvSpPr>
          <p:cNvPr id="333"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334" name="The Days of David and Solomon"/>
          <p:cNvSpPr/>
          <p:nvPr/>
        </p:nvSpPr>
        <p:spPr>
          <a:xfrm>
            <a:off x="1226858" y="1646946"/>
            <a:ext cx="17061142"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a:t>
            </a:r>
          </a:p>
        </p:txBody>
      </p:sp>
      <p:sp>
        <p:nvSpPr>
          <p:cNvPr id="335" name="Iron Age I"/>
          <p:cNvSpPr/>
          <p:nvPr/>
        </p:nvSpPr>
        <p:spPr>
          <a:xfrm>
            <a:off x="12605778" y="4539625"/>
            <a:ext cx="2990752"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solidFill>
                  <a:srgbClr val="631022"/>
                </a:solidFill>
                <a:latin typeface="Georgia"/>
                <a:ea typeface="Georgia"/>
                <a:cs typeface="Georgia"/>
                <a:sym typeface="Georgia"/>
              </a:defRPr>
            </a:lvl1pPr>
          </a:lstStyle>
          <a:p>
            <a:pPr/>
            <a:r>
              <a:t>Iron Age I</a:t>
            </a:r>
          </a:p>
        </p:txBody>
      </p:sp>
      <p:sp>
        <p:nvSpPr>
          <p:cNvPr id="336" name="Iron Age IIA"/>
          <p:cNvSpPr/>
          <p:nvPr/>
        </p:nvSpPr>
        <p:spPr>
          <a:xfrm>
            <a:off x="18939008" y="4539625"/>
            <a:ext cx="3664199"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solidFill>
                  <a:srgbClr val="631022"/>
                </a:solidFill>
                <a:latin typeface="Georgia"/>
                <a:ea typeface="Georgia"/>
                <a:cs typeface="Georgia"/>
                <a:sym typeface="Georgia"/>
              </a:defRPr>
            </a:lvl1pPr>
          </a:lstStyle>
          <a:p>
            <a:pPr/>
            <a:r>
              <a:t>Iron Age IIA</a:t>
            </a:r>
          </a:p>
        </p:txBody>
      </p:sp>
      <p:sp>
        <p:nvSpPr>
          <p:cNvPr id="337" name="1200-1000 BC"/>
          <p:cNvSpPr/>
          <p:nvPr/>
        </p:nvSpPr>
        <p:spPr>
          <a:xfrm>
            <a:off x="11992017" y="5723783"/>
            <a:ext cx="4218274"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latin typeface="Georgia"/>
                <a:ea typeface="Georgia"/>
                <a:cs typeface="Georgia"/>
                <a:sym typeface="Georgia"/>
              </a:defRPr>
            </a:lvl1pPr>
          </a:lstStyle>
          <a:p>
            <a:pPr/>
            <a:r>
              <a:t>1200-1000 BC</a:t>
            </a:r>
          </a:p>
        </p:txBody>
      </p:sp>
      <p:sp>
        <p:nvSpPr>
          <p:cNvPr id="338" name="1000-925 BC"/>
          <p:cNvSpPr/>
          <p:nvPr/>
        </p:nvSpPr>
        <p:spPr>
          <a:xfrm>
            <a:off x="19041882" y="5723783"/>
            <a:ext cx="3860777"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latin typeface="Georgia"/>
                <a:ea typeface="Georgia"/>
                <a:cs typeface="Georgia"/>
                <a:sym typeface="Georgia"/>
              </a:defRPr>
            </a:lvl1pPr>
          </a:lstStyle>
          <a:p>
            <a:pPr/>
            <a:r>
              <a:t>1000-925 BC</a:t>
            </a:r>
          </a:p>
        </p:txBody>
      </p:sp>
      <p:sp>
        <p:nvSpPr>
          <p:cNvPr id="339" name="ca. 1130-930"/>
          <p:cNvSpPr/>
          <p:nvPr/>
        </p:nvSpPr>
        <p:spPr>
          <a:xfrm>
            <a:off x="12245645" y="7289911"/>
            <a:ext cx="3711018"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latin typeface="Georgia"/>
                <a:ea typeface="Georgia"/>
                <a:cs typeface="Georgia"/>
                <a:sym typeface="Georgia"/>
              </a:defRPr>
            </a:lvl1pPr>
          </a:lstStyle>
          <a:p>
            <a:pPr/>
            <a:r>
              <a:t>ca. 1130-930</a:t>
            </a:r>
          </a:p>
        </p:txBody>
      </p:sp>
      <p:sp>
        <p:nvSpPr>
          <p:cNvPr id="340" name="ca. 930-830/800"/>
          <p:cNvSpPr/>
          <p:nvPr/>
        </p:nvSpPr>
        <p:spPr>
          <a:xfrm>
            <a:off x="18271297" y="7289911"/>
            <a:ext cx="4999621"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latin typeface="Georgia"/>
                <a:ea typeface="Georgia"/>
                <a:cs typeface="Georgia"/>
                <a:sym typeface="Georgia"/>
              </a:defRPr>
            </a:lvl1pPr>
          </a:lstStyle>
          <a:p>
            <a:pPr/>
            <a:r>
              <a:t>ca. 930-830/800</a:t>
            </a:r>
          </a:p>
        </p:txBody>
      </p:sp>
      <p:sp>
        <p:nvSpPr>
          <p:cNvPr id="341" name="ca. 980-830"/>
          <p:cNvSpPr/>
          <p:nvPr/>
        </p:nvSpPr>
        <p:spPr>
          <a:xfrm>
            <a:off x="18985052" y="8894138"/>
            <a:ext cx="3572112"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latin typeface="Georgia"/>
                <a:ea typeface="Georgia"/>
                <a:cs typeface="Georgia"/>
                <a:sym typeface="Georgia"/>
              </a:defRPr>
            </a:lvl1pPr>
          </a:lstStyle>
          <a:p>
            <a:pPr/>
            <a:r>
              <a:t>ca. 980-830</a:t>
            </a:r>
          </a:p>
        </p:txBody>
      </p:sp>
      <p:sp>
        <p:nvSpPr>
          <p:cNvPr id="342" name="ca. 1180-980"/>
          <p:cNvSpPr/>
          <p:nvPr/>
        </p:nvSpPr>
        <p:spPr>
          <a:xfrm>
            <a:off x="12217429" y="8894138"/>
            <a:ext cx="3767449" cy="8667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latin typeface="Georgia"/>
                <a:ea typeface="Georgia"/>
                <a:cs typeface="Georgia"/>
                <a:sym typeface="Georgia"/>
              </a:defRPr>
            </a:lvl1pPr>
          </a:lstStyle>
          <a:p>
            <a:pPr/>
            <a:r>
              <a:t>ca. 1180-980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4" name="The United Monarchy in Archaeology"/>
          <p:cNvSpPr/>
          <p:nvPr>
            <p:ph type="body" sz="half" idx="1"/>
          </p:nvPr>
        </p:nvSpPr>
        <p:spPr>
          <a:xfrm>
            <a:off x="1225652" y="3273485"/>
            <a:ext cx="11114245" cy="8981442"/>
          </a:xfrm>
          <a:prstGeom prst="rect">
            <a:avLst/>
          </a:prstGeom>
        </p:spPr>
        <p:txBody>
          <a:bodyPr>
            <a:normAutofit fontScale="100000" lnSpcReduction="0"/>
          </a:bodyPr>
          <a:lstStyle>
            <a:lvl1pPr>
              <a:defRPr b="1">
                <a:solidFill>
                  <a:srgbClr val="6D0020"/>
                </a:solidFill>
              </a:defRPr>
            </a:lvl1pPr>
          </a:lstStyle>
          <a:p>
            <a:pPr>
              <a:defRPr b="0">
                <a:solidFill>
                  <a:srgbClr val="000000"/>
                </a:solidFill>
              </a:defRPr>
            </a:pPr>
            <a:r>
              <a:rPr b="1">
                <a:solidFill>
                  <a:srgbClr val="6D0020"/>
                </a:solidFill>
              </a:rPr>
              <a:t>The United Monarchy in Archaeology</a:t>
            </a:r>
          </a:p>
        </p:txBody>
      </p:sp>
      <p:sp>
        <p:nvSpPr>
          <p:cNvPr id="345" name="The Early Israelite Monarchy in Text and Archaeology"/>
          <p:cNvSpPr/>
          <p:nvPr>
            <p:ph type="title"/>
          </p:nvPr>
        </p:nvSpPr>
        <p:spPr>
          <a:xfrm>
            <a:off x="1219199" y="5"/>
            <a:ext cx="17068801" cy="1838478"/>
          </a:xfrm>
          <a:prstGeom prst="rect">
            <a:avLst/>
          </a:prstGeom>
        </p:spPr>
        <p:txBody>
          <a:bodyPr/>
          <a:lstStyle>
            <a:lvl1pPr>
              <a:defRPr sz="5200"/>
            </a:lvl1pPr>
          </a:lstStyle>
          <a:p>
            <a:pPr/>
            <a:r>
              <a:t>The Early Israelite Monarchy in Text and Archaeology</a:t>
            </a:r>
          </a:p>
        </p:txBody>
      </p:sp>
      <p:sp>
        <p:nvSpPr>
          <p:cNvPr id="346" name="The Days of David and Solomon"/>
          <p:cNvSpPr/>
          <p:nvPr/>
        </p:nvSpPr>
        <p:spPr>
          <a:xfrm>
            <a:off x="1226858" y="1646946"/>
            <a:ext cx="17061142" cy="1064382"/>
          </a:xfrm>
          <a:prstGeom prst="rect">
            <a:avLst/>
          </a:prstGeom>
          <a:ln w="12700">
            <a:miter lim="400000"/>
          </a:ln>
          <a:extLst>
            <a:ext uri="{C572A759-6A51-4108-AA02-DFA0A04FC94B}">
              <ma14:wrappingTextBoxFlag xmlns:ma14="http://schemas.microsoft.com/office/mac/drawingml/2011/main" val="1"/>
            </a:ext>
          </a:extLst>
        </p:spPr>
        <p:txBody>
          <a:bodyPr lIns="121919" tIns="121919" rIns="121919" bIns="121919"/>
          <a:lstStyle>
            <a:lvl1pPr algn="l" defTabSz="1219200">
              <a:spcBef>
                <a:spcPts val="800"/>
              </a:spcBef>
              <a:defRPr sz="4800">
                <a:latin typeface="Arial"/>
                <a:ea typeface="Arial"/>
                <a:cs typeface="Arial"/>
                <a:sym typeface="Arial"/>
              </a:defRPr>
            </a:lvl1pPr>
          </a:lstStyle>
          <a:p>
            <a:pPr/>
            <a:r>
              <a:t>The Days of David and Solomon</a:t>
            </a:r>
          </a:p>
        </p:txBody>
      </p:sp>
      <p:sp>
        <p:nvSpPr>
          <p:cNvPr id="347" name="Traditional : 1000-925 BC…"/>
          <p:cNvSpPr/>
          <p:nvPr/>
        </p:nvSpPr>
        <p:spPr>
          <a:xfrm>
            <a:off x="796495" y="4281109"/>
            <a:ext cx="16609219" cy="103251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spAutoFit/>
          </a:bodyPr>
          <a:lstStyle/>
          <a:p>
            <a:pPr algn="l">
              <a:spcBef>
                <a:spcPts val="4500"/>
              </a:spcBef>
              <a:defRPr sz="4100">
                <a:solidFill>
                  <a:srgbClr val="FFFFFF"/>
                </a:solidFill>
                <a:latin typeface="Garamond"/>
                <a:ea typeface="Garamond"/>
                <a:cs typeface="Garamond"/>
                <a:sym typeface="Garamond"/>
              </a:defRPr>
            </a:pPr>
            <a:r>
              <a:rPr>
                <a:solidFill>
                  <a:srgbClr val="000000"/>
                </a:solidFill>
              </a:rPr>
              <a:t>Traditional :</a:t>
            </a:r>
            <a:r>
              <a:t> </a:t>
            </a:r>
            <a:r>
              <a:rPr>
                <a:solidFill>
                  <a:srgbClr val="631022"/>
                </a:solidFill>
              </a:rPr>
              <a:t>1000-925 BC</a:t>
            </a:r>
          </a:p>
          <a:p>
            <a:pPr algn="l">
              <a:spcBef>
                <a:spcPts val="4500"/>
              </a:spcBef>
              <a:defRPr sz="4100">
                <a:solidFill>
                  <a:srgbClr val="FFFFFF"/>
                </a:solidFill>
                <a:latin typeface="Garamond"/>
                <a:ea typeface="Garamond"/>
                <a:cs typeface="Garamond"/>
                <a:sym typeface="Garamond"/>
              </a:defRPr>
            </a:pPr>
            <a:r>
              <a:rPr>
                <a:solidFill>
                  <a:srgbClr val="000000"/>
                </a:solidFill>
              </a:rPr>
              <a:t>Aharoni and Amiran : </a:t>
            </a:r>
            <a:r>
              <a:rPr>
                <a:solidFill>
                  <a:srgbClr val="631022"/>
                </a:solidFill>
              </a:rPr>
              <a:t>1000-840 BC</a:t>
            </a:r>
          </a:p>
          <a:p>
            <a:pPr algn="l">
              <a:spcBef>
                <a:spcPts val="4500"/>
              </a:spcBef>
              <a:defRPr sz="4100">
                <a:solidFill>
                  <a:srgbClr val="FFFFFF"/>
                </a:solidFill>
                <a:latin typeface="Garamond"/>
                <a:ea typeface="Garamond"/>
                <a:cs typeface="Garamond"/>
                <a:sym typeface="Garamond"/>
              </a:defRPr>
            </a:pPr>
            <a:r>
              <a:rPr>
                <a:solidFill>
                  <a:srgbClr val="000000"/>
                </a:solidFill>
              </a:rPr>
              <a:t>NEAEHL :</a:t>
            </a:r>
            <a:r>
              <a:rPr>
                <a:solidFill>
                  <a:srgbClr val="631022"/>
                </a:solidFill>
              </a:rPr>
              <a:t> 1000-900 BC</a:t>
            </a:r>
          </a:p>
          <a:p>
            <a:pPr algn="l">
              <a:spcBef>
                <a:spcPts val="4500"/>
              </a:spcBef>
              <a:defRPr sz="4100">
                <a:solidFill>
                  <a:srgbClr val="FFFFFF"/>
                </a:solidFill>
                <a:latin typeface="Garamond"/>
                <a:ea typeface="Garamond"/>
                <a:cs typeface="Garamond"/>
                <a:sym typeface="Garamond"/>
              </a:defRPr>
            </a:pPr>
            <a:r>
              <a:rPr>
                <a:solidFill>
                  <a:srgbClr val="000000"/>
                </a:solidFill>
              </a:rPr>
              <a:t>Barkay : </a:t>
            </a:r>
            <a:r>
              <a:rPr>
                <a:solidFill>
                  <a:srgbClr val="631022"/>
                </a:solidFill>
              </a:rPr>
              <a:t>1000-800 BC</a:t>
            </a:r>
          </a:p>
          <a:p>
            <a:pPr algn="l">
              <a:spcBef>
                <a:spcPts val="4500"/>
              </a:spcBef>
              <a:defRPr sz="4100">
                <a:solidFill>
                  <a:srgbClr val="FFFFFF"/>
                </a:solidFill>
                <a:latin typeface="Garamond"/>
                <a:ea typeface="Garamond"/>
                <a:cs typeface="Garamond"/>
                <a:sym typeface="Garamond"/>
              </a:defRPr>
            </a:pPr>
            <a:r>
              <a:rPr>
                <a:solidFill>
                  <a:srgbClr val="000000"/>
                </a:solidFill>
              </a:rPr>
              <a:t>Modified Conventional Chronology :</a:t>
            </a:r>
            <a:r>
              <a:t> </a:t>
            </a:r>
            <a:r>
              <a:rPr>
                <a:solidFill>
                  <a:srgbClr val="631022"/>
                </a:solidFill>
              </a:rPr>
              <a:t>ca. 980 - ca. 840/30 BC</a:t>
            </a:r>
          </a:p>
          <a:p>
            <a:pPr algn="l">
              <a:spcBef>
                <a:spcPts val="4500"/>
              </a:spcBef>
              <a:defRPr sz="4100">
                <a:solidFill>
                  <a:srgbClr val="FFFFFF"/>
                </a:solidFill>
                <a:latin typeface="Garamond"/>
                <a:ea typeface="Garamond"/>
                <a:cs typeface="Garamond"/>
                <a:sym typeface="Garamond"/>
              </a:defRPr>
            </a:pPr>
            <a:r>
              <a:rPr>
                <a:solidFill>
                  <a:srgbClr val="000000"/>
                </a:solidFill>
              </a:rPr>
              <a:t>Low Chronology :</a:t>
            </a:r>
            <a:r>
              <a:rPr>
                <a:solidFill>
                  <a:srgbClr val="631022"/>
                </a:solidFill>
              </a:rPr>
              <a:t> ca. 925-905 - 845/800 BC</a:t>
            </a:r>
          </a:p>
          <a:p>
            <a:pPr algn="l">
              <a:spcBef>
                <a:spcPts val="500"/>
              </a:spcBef>
              <a:defRPr sz="4100">
                <a:solidFill>
                  <a:srgbClr val="FFFFFF"/>
                </a:solidFill>
                <a:latin typeface="Garamond"/>
                <a:ea typeface="Garamond"/>
                <a:cs typeface="Garamond"/>
                <a:sym typeface="Garamond"/>
              </a:defRPr>
            </a:pPr>
            <a:r>
              <a:rPr>
                <a:solidFill>
                  <a:srgbClr val="000000"/>
                </a:solidFill>
              </a:rPr>
              <a:t>Herzog and Singer-Avitz (2004 &amp; 2006) :</a:t>
            </a:r>
            <a:r>
              <a:t> </a:t>
            </a:r>
            <a:r>
              <a:rPr>
                <a:solidFill>
                  <a:srgbClr val="631022"/>
                </a:solidFill>
              </a:rPr>
              <a:t>Early Iron IIa (950-900/880   </a:t>
            </a:r>
            <a:endParaRPr>
              <a:solidFill>
                <a:srgbClr val="631022"/>
              </a:solidFill>
            </a:endParaRPr>
          </a:p>
          <a:p>
            <a:pPr algn="l">
              <a:spcBef>
                <a:spcPts val="500"/>
              </a:spcBef>
              <a:defRPr sz="4100">
                <a:solidFill>
                  <a:srgbClr val="631022"/>
                </a:solidFill>
                <a:latin typeface="Garamond"/>
                <a:ea typeface="Garamond"/>
                <a:cs typeface="Garamond"/>
                <a:sym typeface="Garamond"/>
              </a:defRPr>
            </a:pPr>
            <a:r>
              <a:t>   BC) and Late Iron IIa (900/880-800 BC)</a:t>
            </a:r>
          </a:p>
        </p:txBody>
      </p:sp>
      <p:sp>
        <p:nvSpPr>
          <p:cNvPr id="348" name="Based on Biblical Text: Period of the United Monarchy"/>
          <p:cNvSpPr/>
          <p:nvPr/>
        </p:nvSpPr>
        <p:spPr>
          <a:xfrm>
            <a:off x="12804497" y="4283510"/>
            <a:ext cx="11114244" cy="8036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i="1" sz="2800">
                <a:solidFill>
                  <a:schemeClr val="accent1">
                    <a:satOff val="-3355"/>
                    <a:lumOff val="26614"/>
                  </a:schemeClr>
                </a:solidFill>
                <a:latin typeface="Georgia"/>
                <a:ea typeface="Georgia"/>
                <a:cs typeface="Georgia"/>
                <a:sym typeface="Georgia"/>
              </a:defRPr>
            </a:lvl1pPr>
          </a:lstStyle>
          <a:p>
            <a:pPr/>
            <a:r>
              <a:t>Based on Biblical Text: Period of the United Monarchy</a:t>
            </a:r>
          </a:p>
        </p:txBody>
      </p:sp>
      <p:sp>
        <p:nvSpPr>
          <p:cNvPr id="349" name="End date based on changes in ceramic forms, particularly cooking pots"/>
          <p:cNvSpPr/>
          <p:nvPr/>
        </p:nvSpPr>
        <p:spPr>
          <a:xfrm>
            <a:off x="11500165" y="5382053"/>
            <a:ext cx="13722908" cy="8036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i="1" sz="2800">
                <a:solidFill>
                  <a:schemeClr val="accent1">
                    <a:satOff val="-3355"/>
                    <a:lumOff val="26614"/>
                  </a:schemeClr>
                </a:solidFill>
                <a:latin typeface="Georgia"/>
                <a:ea typeface="Georgia"/>
                <a:cs typeface="Georgia"/>
                <a:sym typeface="Georgia"/>
              </a:defRPr>
            </a:lvl1pPr>
          </a:lstStyle>
          <a:p>
            <a:pPr/>
            <a:r>
              <a:t>End date based on changes in ceramic forms, particularly cooking pots</a:t>
            </a:r>
          </a:p>
        </p:txBody>
      </p:sp>
      <p:sp>
        <p:nvSpPr>
          <p:cNvPr id="350" name="Compromised date based on various views of ceramic changes"/>
          <p:cNvSpPr/>
          <p:nvPr/>
        </p:nvSpPr>
        <p:spPr>
          <a:xfrm>
            <a:off x="12352261" y="6511377"/>
            <a:ext cx="12018716" cy="8036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i="1" sz="2800">
                <a:solidFill>
                  <a:schemeClr val="accent1">
                    <a:satOff val="-3355"/>
                    <a:lumOff val="26614"/>
                  </a:schemeClr>
                </a:solidFill>
                <a:latin typeface="Georgia"/>
                <a:ea typeface="Georgia"/>
                <a:cs typeface="Georgia"/>
                <a:sym typeface="Georgia"/>
              </a:defRPr>
            </a:lvl1pPr>
          </a:lstStyle>
          <a:p>
            <a:pPr/>
            <a:r>
              <a:t>Compromised date based on various views of ceramic changes</a:t>
            </a:r>
          </a:p>
        </p:txBody>
      </p:sp>
      <p:sp>
        <p:nvSpPr>
          <p:cNvPr id="351" name="Based on changes in the material culture, particularly ceramics"/>
          <p:cNvSpPr/>
          <p:nvPr/>
        </p:nvSpPr>
        <p:spPr>
          <a:xfrm>
            <a:off x="12200134" y="7691231"/>
            <a:ext cx="12322970" cy="80367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i="1" sz="2800">
                <a:solidFill>
                  <a:schemeClr val="accent1">
                    <a:satOff val="-3355"/>
                    <a:lumOff val="26614"/>
                  </a:schemeClr>
                </a:solidFill>
                <a:latin typeface="Georgia"/>
                <a:ea typeface="Georgia"/>
                <a:cs typeface="Georgia"/>
                <a:sym typeface="Georgia"/>
              </a:defRPr>
            </a:lvl1pPr>
          </a:lstStyle>
          <a:p>
            <a:pPr/>
            <a:r>
              <a:t>Based on changes in the material culture, particularly ceramics</a:t>
            </a:r>
          </a:p>
        </p:txBody>
      </p:sp>
      <p:sp>
        <p:nvSpPr>
          <p:cNvPr id="352" name="Based on changes in the material culture, particularly ceramics*"/>
          <p:cNvSpPr/>
          <p:nvPr/>
        </p:nvSpPr>
        <p:spPr>
          <a:xfrm>
            <a:off x="12562651" y="8882558"/>
            <a:ext cx="12590860" cy="80367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i="1" sz="2800">
                <a:solidFill>
                  <a:schemeClr val="accent1">
                    <a:satOff val="-3355"/>
                    <a:lumOff val="26614"/>
                  </a:schemeClr>
                </a:solidFill>
                <a:latin typeface="Georgia"/>
                <a:ea typeface="Georgia"/>
                <a:cs typeface="Georgia"/>
                <a:sym typeface="Georgia"/>
              </a:defRPr>
            </a:lvl1pPr>
          </a:lstStyle>
          <a:p>
            <a:pPr/>
            <a:r>
              <a:t>Based on changes in the material culture, particularly ceramics*</a:t>
            </a:r>
          </a:p>
        </p:txBody>
      </p:sp>
      <p:sp>
        <p:nvSpPr>
          <p:cNvPr id="353" name="Based on ambiguous ancient sources and comparison of relative strata*"/>
          <p:cNvSpPr/>
          <p:nvPr/>
        </p:nvSpPr>
        <p:spPr>
          <a:xfrm>
            <a:off x="11369673" y="10000408"/>
            <a:ext cx="13983892" cy="80367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i="1" sz="2800">
                <a:solidFill>
                  <a:schemeClr val="accent1">
                    <a:satOff val="-3355"/>
                    <a:lumOff val="26614"/>
                  </a:schemeClr>
                </a:solidFill>
                <a:latin typeface="Georgia"/>
                <a:ea typeface="Georgia"/>
                <a:cs typeface="Georgia"/>
                <a:sym typeface="Georgia"/>
              </a:defRPr>
            </a:lvl1pPr>
          </a:lstStyle>
          <a:p>
            <a:pPr/>
            <a:r>
              <a:t>Based on ambiguous ancient sources and comparison of relative strata*</a:t>
            </a:r>
          </a:p>
        </p:txBody>
      </p:sp>
      <p:sp>
        <p:nvSpPr>
          <p:cNvPr id="354" name="Based on changes in the ceramics"/>
          <p:cNvSpPr/>
          <p:nvPr/>
        </p:nvSpPr>
        <p:spPr>
          <a:xfrm>
            <a:off x="14986197" y="11253739"/>
            <a:ext cx="6750844" cy="80367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i="1" sz="2800">
                <a:solidFill>
                  <a:schemeClr val="accent1">
                    <a:satOff val="-3355"/>
                    <a:lumOff val="26614"/>
                  </a:schemeClr>
                </a:solidFill>
                <a:latin typeface="Georgia"/>
                <a:ea typeface="Georgia"/>
                <a:cs typeface="Georgia"/>
                <a:sym typeface="Georgia"/>
              </a:defRPr>
            </a:lvl1pPr>
          </a:lstStyle>
          <a:p>
            <a:pPr/>
            <a:r>
              <a:t>Based on changes in the ceramics</a:t>
            </a:r>
          </a:p>
        </p:txBody>
      </p:sp>
      <p:sp>
        <p:nvSpPr>
          <p:cNvPr id="355" name="Line"/>
          <p:cNvSpPr/>
          <p:nvPr/>
        </p:nvSpPr>
        <p:spPr>
          <a:xfrm>
            <a:off x="1938732" y="5231445"/>
            <a:ext cx="20506537" cy="1"/>
          </a:xfrm>
          <a:prstGeom prst="line">
            <a:avLst/>
          </a:prstGeom>
          <a:ln w="25400">
            <a:solidFill>
              <a:srgbClr val="A6AAA9"/>
            </a:solidFill>
            <a:miter lim="400000"/>
          </a:ln>
        </p:spPr>
        <p:txBody>
          <a:bodyPr lIns="71437" tIns="71437" rIns="71437" bIns="71437" anchor="ctr"/>
          <a:lstStyle/>
          <a:p>
            <a:pPr>
              <a:defRPr sz="3200"/>
            </a:pPr>
          </a:p>
        </p:txBody>
      </p:sp>
      <p:sp>
        <p:nvSpPr>
          <p:cNvPr id="356" name="Line"/>
          <p:cNvSpPr/>
          <p:nvPr/>
        </p:nvSpPr>
        <p:spPr>
          <a:xfrm>
            <a:off x="1938732" y="6385138"/>
            <a:ext cx="20506537" cy="1"/>
          </a:xfrm>
          <a:prstGeom prst="line">
            <a:avLst/>
          </a:prstGeom>
          <a:ln w="25400">
            <a:solidFill>
              <a:srgbClr val="A6AAA9"/>
            </a:solidFill>
            <a:miter lim="400000"/>
          </a:ln>
        </p:spPr>
        <p:txBody>
          <a:bodyPr lIns="71437" tIns="71437" rIns="71437" bIns="71437" anchor="ctr"/>
          <a:lstStyle/>
          <a:p>
            <a:pPr>
              <a:defRPr sz="3200"/>
            </a:pPr>
          </a:p>
        </p:txBody>
      </p:sp>
      <p:sp>
        <p:nvSpPr>
          <p:cNvPr id="357" name="Line"/>
          <p:cNvSpPr/>
          <p:nvPr/>
        </p:nvSpPr>
        <p:spPr>
          <a:xfrm>
            <a:off x="1938732" y="7564231"/>
            <a:ext cx="20506536" cy="1"/>
          </a:xfrm>
          <a:prstGeom prst="line">
            <a:avLst/>
          </a:prstGeom>
          <a:ln w="25400">
            <a:solidFill>
              <a:srgbClr val="A6AAA9"/>
            </a:solidFill>
            <a:miter lim="400000"/>
          </a:ln>
        </p:spPr>
        <p:txBody>
          <a:bodyPr lIns="71437" tIns="71437" rIns="71437" bIns="71437" anchor="ctr"/>
          <a:lstStyle/>
          <a:p>
            <a:pPr>
              <a:defRPr sz="3200"/>
            </a:pPr>
          </a:p>
        </p:txBody>
      </p:sp>
      <p:sp>
        <p:nvSpPr>
          <p:cNvPr id="358" name="Line"/>
          <p:cNvSpPr/>
          <p:nvPr/>
        </p:nvSpPr>
        <p:spPr>
          <a:xfrm>
            <a:off x="1938732" y="8730158"/>
            <a:ext cx="20506536" cy="1"/>
          </a:xfrm>
          <a:prstGeom prst="line">
            <a:avLst/>
          </a:prstGeom>
          <a:ln w="25400">
            <a:solidFill>
              <a:srgbClr val="A6AAA9"/>
            </a:solidFill>
            <a:miter lim="400000"/>
          </a:ln>
        </p:spPr>
        <p:txBody>
          <a:bodyPr lIns="71437" tIns="71437" rIns="71437" bIns="71437" anchor="ctr"/>
          <a:lstStyle/>
          <a:p>
            <a:pPr>
              <a:defRPr sz="3200"/>
            </a:pPr>
          </a:p>
        </p:txBody>
      </p:sp>
      <p:sp>
        <p:nvSpPr>
          <p:cNvPr id="359" name="Line"/>
          <p:cNvSpPr/>
          <p:nvPr/>
        </p:nvSpPr>
        <p:spPr>
          <a:xfrm>
            <a:off x="1970985" y="9871616"/>
            <a:ext cx="20506537" cy="1"/>
          </a:xfrm>
          <a:prstGeom prst="line">
            <a:avLst/>
          </a:prstGeom>
          <a:ln w="25400">
            <a:solidFill>
              <a:srgbClr val="A6AAA9"/>
            </a:solidFill>
            <a:miter lim="400000"/>
          </a:ln>
        </p:spPr>
        <p:txBody>
          <a:bodyPr lIns="71437" tIns="71437" rIns="71437" bIns="71437" anchor="ctr"/>
          <a:lstStyle/>
          <a:p>
            <a:pPr>
              <a:defRPr sz="3200"/>
            </a:pPr>
          </a:p>
        </p:txBody>
      </p:sp>
      <p:sp>
        <p:nvSpPr>
          <p:cNvPr id="360" name="Line"/>
          <p:cNvSpPr/>
          <p:nvPr/>
        </p:nvSpPr>
        <p:spPr>
          <a:xfrm>
            <a:off x="1970985" y="11075643"/>
            <a:ext cx="20506537" cy="1"/>
          </a:xfrm>
          <a:prstGeom prst="line">
            <a:avLst/>
          </a:prstGeom>
          <a:ln w="25400">
            <a:solidFill>
              <a:srgbClr val="A6AAA9"/>
            </a:solidFill>
            <a:miter lim="400000"/>
          </a:ln>
        </p:spPr>
        <p:txBody>
          <a:bodyPr lIns="71437" tIns="71437" rIns="71437" bIns="71437" anchor="ctr"/>
          <a:lstStyle/>
          <a:p>
            <a:pPr>
              <a:defRPr sz="3200"/>
            </a:pPr>
          </a:p>
        </p:txBody>
      </p:sp>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63500" dist="12700" dir="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63500" dist="12700" dir="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